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 id="2147483680" r:id="rId4"/>
  </p:sldMasterIdLst>
  <p:notesMasterIdLst>
    <p:notesMasterId r:id="rId11"/>
  </p:notesMasterIdLst>
  <p:handoutMasterIdLst>
    <p:handoutMasterId r:id="rId21"/>
  </p:handoutMasterIdLst>
  <p:sldIdLst>
    <p:sldId id="327" r:id="rId5"/>
    <p:sldId id="329" r:id="rId6"/>
    <p:sldId id="332" r:id="rId7"/>
    <p:sldId id="330" r:id="rId8"/>
    <p:sldId id="403" r:id="rId9"/>
    <p:sldId id="404" r:id="rId10"/>
    <p:sldId id="438" r:id="rId12"/>
    <p:sldId id="439" r:id="rId13"/>
    <p:sldId id="440" r:id="rId14"/>
    <p:sldId id="441" r:id="rId15"/>
    <p:sldId id="443" r:id="rId16"/>
    <p:sldId id="444" r:id="rId17"/>
    <p:sldId id="445" r:id="rId18"/>
    <p:sldId id="447" r:id="rId19"/>
    <p:sldId id="448" r:id="rId20"/>
  </p:sldIdLst>
  <p:sldSz cx="12190095"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0" userDrawn="1">
          <p15:clr>
            <a:srgbClr val="A4A3A4"/>
          </p15:clr>
        </p15:guide>
        <p15:guide id="2" pos="38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9811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1" autoAdjust="0"/>
  </p:normalViewPr>
  <p:slideViewPr>
    <p:cSldViewPr showGuides="1">
      <p:cViewPr>
        <p:scale>
          <a:sx n="66" d="100"/>
          <a:sy n="66" d="100"/>
        </p:scale>
        <p:origin x="1902" y="1131"/>
      </p:cViewPr>
      <p:guideLst>
        <p:guide orient="horz" pos="4260"/>
        <p:guide pos="380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gs" Target="tags/tag89.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notesMaster" Target="notesMasters/notes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F02D-85A5-4B41-8C42-B27D0CA6291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E3A23-DE27-4733-AAD0-972943309144}"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1ppt.com/hangy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依法合规</a:t>
            </a:r>
            <a:r>
              <a:rPr lang="en-US" altLang="zh-CN"/>
              <a:t> </a:t>
            </a:r>
            <a:r>
              <a:rPr lang="zh-CN" altLang="en-US"/>
              <a:t>行稳致远</a:t>
            </a:r>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A14CECBE-DF8F-456A-975B-B190E429C6A1}"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0B01BE16-C016-4B34-9CB0-79390559E345}"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BD4C3764-701A-42E9-B3E0-97BB15DF637C}"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8EF4D278-9004-4AA7-8BCE-B8215F419B8D}"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pic>
        <p:nvPicPr>
          <p:cNvPr id="5" name="墨迹 6"/>
          <p:cNvPicPr/>
          <p:nvPr/>
        </p:nvPicPr>
        <p:blipFill>
          <a:blip r:embed="rId2"/>
          <a:stretch>
            <a:fillRect/>
          </a:stretch>
        </p:blipFill>
        <p:spPr>
          <a:xfrm>
            <a:off x="-1286677" y="471795"/>
            <a:ext cx="36000" cy="162000"/>
          </a:xfrm>
          <a:prstGeom prst="rect">
            <a:avLst/>
          </a:prstGeom>
        </p:spPr>
      </p:pic>
      <p:sp>
        <p:nvSpPr>
          <p:cNvPr id="6" name="TextBox 4"/>
          <p:cNvSpPr txBox="1"/>
          <p:nvPr/>
        </p:nvSpPr>
        <p:spPr>
          <a:xfrm>
            <a:off x="270030" y="494801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7" name="TextBox 8"/>
          <p:cNvSpPr txBox="1"/>
          <p:nvPr/>
        </p:nvSpPr>
        <p:spPr>
          <a:xfrm>
            <a:off x="8873970" y="0"/>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3"/>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3"/>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3"/>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3B53B221-B3B1-46FF-BDAA-AB22668CBA9A}"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50CFF8A2-F04B-485F-9EC4-52A3C9670E7C}"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F9B77258-9A06-49BC-A346-7A616996EF6F}"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25720FCA-9401-45CD-ABAC-F18452494FE8}"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613" y="914400"/>
            <a:ext cx="9797669"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613" y="3560400"/>
            <a:ext cx="9797669"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400"/>
            <a:ext cx="10967486"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305" y="1490400"/>
            <a:ext cx="10967486"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489" y="3848400"/>
            <a:ext cx="7767586"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489" y="4615200"/>
            <a:ext cx="7767586"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400"/>
            <a:ext cx="10967486"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305" y="1501200"/>
            <a:ext cx="5175991"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0598" y="1501200"/>
            <a:ext cx="5175991"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400"/>
            <a:ext cx="10967486"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305" y="1429200"/>
            <a:ext cx="5341565"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305" y="1854000"/>
            <a:ext cx="5341565"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4776" y="1421729"/>
            <a:ext cx="5341565"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4776" y="1854000"/>
            <a:ext cx="5341565"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400"/>
            <a:ext cx="10967486"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05" y="1555200"/>
            <a:ext cx="5232259"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49408" y="1555200"/>
            <a:ext cx="5226383"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3201" y="914400"/>
            <a:ext cx="1043837"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257" y="914400"/>
            <a:ext cx="9167767"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6765"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305" y="774000"/>
            <a:ext cx="10971086"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613" y="2484000"/>
            <a:ext cx="9797669"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613" y="3560400"/>
            <a:ext cx="9797669"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05" y="274639"/>
            <a:ext cx="10971085"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05" y="1600202"/>
            <a:ext cx="10971085" cy="452596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05" y="6356352"/>
            <a:ext cx="284435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4949" y="6356352"/>
            <a:ext cx="3860197"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 name="灯片编号占位符 5"/>
          <p:cNvSpPr>
            <a:spLocks noGrp="1"/>
          </p:cNvSpPr>
          <p:nvPr>
            <p:ph type="sldNum" sz="quarter" idx="12"/>
          </p:nvPr>
        </p:nvSpPr>
        <p:spPr>
          <a:xfrm>
            <a:off x="8736234" y="6356352"/>
            <a:ext cx="284435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7819" y="274640"/>
            <a:ext cx="2742771" cy="585152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05" y="274640"/>
            <a:ext cx="8025146" cy="5851526"/>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05" y="6356352"/>
            <a:ext cx="284435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4949" y="6356352"/>
            <a:ext cx="3860197"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 name="灯片编号占位符 5"/>
          <p:cNvSpPr>
            <a:spLocks noGrp="1"/>
          </p:cNvSpPr>
          <p:nvPr>
            <p:ph type="sldNum" sz="quarter" idx="12"/>
          </p:nvPr>
        </p:nvSpPr>
        <p:spPr>
          <a:xfrm>
            <a:off x="8736234" y="6356352"/>
            <a:ext cx="284435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BFF934-1F9F-4611-8913-EB8F3A5388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93671-A93D-4D0D-BCC8-B0818F75E833}" type="slidenum">
              <a:rPr lang="zh-CN" altLang="en-US" smtClean="0"/>
            </a:fld>
            <a:endParaRPr lang="zh-CN" altLang="en-US"/>
          </a:p>
        </p:txBody>
      </p:sp>
    </p:spTree>
  </p:cSld>
  <p:clrMapOvr>
    <a:masterClrMapping/>
  </p:clrMapOvr>
  <p:transition/>
  <p:hf sldNum="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microsoft.com/office/2007/relationships/hdphoto" Target="../media/image3.wdp"/><Relationship Id="rId20" Type="http://schemas.openxmlformats.org/officeDocument/2006/relationships/image" Target="../media/image2.pn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FF934-1F9F-4611-8913-EB8F3A5388DD}"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93671-A93D-4D0D-BCC8-B0818F75E833}" type="slidenum">
              <a:rPr lang="zh-CN" altLang="en-US" smtClean="0"/>
            </a:fld>
            <a:endParaRPr lang="zh-CN" altLang="en-US"/>
          </a:p>
        </p:txBody>
      </p:sp>
      <p:pic>
        <p:nvPicPr>
          <p:cNvPr id="7" name="Picture 2" descr="C:\Users\Administrator\Desktop\QQ截图20160513140343.png"/>
          <p:cNvPicPr>
            <a:picLocks noChangeAspect="1" noChangeArrowheads="1"/>
          </p:cNvPicPr>
          <p:nvPr userDrawn="1"/>
        </p:nvPicPr>
        <p:blipFill>
          <a:blip r:embed="rId20">
            <a:extLst>
              <a:ext uri="{BEBA8EAE-BF5A-486C-A8C5-ECC9F3942E4B}">
                <a14:imgProps xmlns:a14="http://schemas.microsoft.com/office/drawing/2010/main">
                  <a14:imgLayer r:embed="rId21">
                    <a14:imgEffect>
                      <a14:brightnessContrast bright="3000"/>
                    </a14:imgEffect>
                  </a14:imgLayer>
                </a14:imgProps>
              </a:ext>
              <a:ext uri="{28A0092B-C50C-407E-A947-70E740481C1C}">
                <a14:useLocalDpi xmlns:a14="http://schemas.microsoft.com/office/drawing/2010/main" val="0"/>
              </a:ext>
            </a:extLst>
          </a:blip>
          <a:stretch>
            <a:fillRect/>
          </a:stretch>
        </p:blipFill>
        <p:spPr bwMode="auto">
          <a:xfrm>
            <a:off x="0" y="0"/>
            <a:ext cx="12190413"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hf sldNum="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305" y="608400"/>
            <a:ext cx="10967486"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305" y="1490400"/>
            <a:ext cx="10967486"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1904" y="6314400"/>
            <a:ext cx="2699578"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5357" y="6314400"/>
            <a:ext cx="3959381"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6213" y="6314400"/>
            <a:ext cx="2699578"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6765"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1" Type="http://schemas.openxmlformats.org/officeDocument/2006/relationships/slideLayout" Target="../slideLayouts/slideLayout7.xml"/><Relationship Id="rId20" Type="http://schemas.openxmlformats.org/officeDocument/2006/relationships/image" Target="../media/image5.png"/><Relationship Id="rId2" Type="http://schemas.openxmlformats.org/officeDocument/2006/relationships/tags" Target="../tags/tag64.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5600"/>
            <a:ext cx="5284023" cy="2590800"/>
          </a:xfrm>
          <a:prstGeom prst="rect">
            <a:avLst/>
          </a:prstGeom>
          <a:solidFill>
            <a:srgbClr val="991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7319342" y="0"/>
            <a:ext cx="4871071" cy="6858000"/>
          </a:xfrm>
          <a:prstGeom prst="rect">
            <a:avLst/>
          </a:prstGeom>
          <a:solidFill>
            <a:srgbClr val="981112"/>
          </a:solidFill>
          <a:ln>
            <a:solidFill>
              <a:srgbClr val="9811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7715390" y="332657"/>
            <a:ext cx="4140456" cy="6192686"/>
            <a:chOff x="7715390" y="332657"/>
            <a:chExt cx="4140456" cy="6192686"/>
          </a:xfrm>
        </p:grpSpPr>
        <p:sp>
          <p:nvSpPr>
            <p:cNvPr id="10" name="矩形 9"/>
            <p:cNvSpPr/>
            <p:nvPr/>
          </p:nvSpPr>
          <p:spPr>
            <a:xfrm>
              <a:off x="7751390" y="332657"/>
              <a:ext cx="4104456"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751390" y="6453335"/>
              <a:ext cx="4104456"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5400000">
              <a:off x="8723503" y="3393000"/>
              <a:ext cx="6192686"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743080" y="332657"/>
              <a:ext cx="7200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715390" y="5949279"/>
              <a:ext cx="7200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8"/>
          <p:cNvSpPr txBox="1"/>
          <p:nvPr/>
        </p:nvSpPr>
        <p:spPr>
          <a:xfrm>
            <a:off x="156136" y="2421404"/>
            <a:ext cx="4971750" cy="1106805"/>
          </a:xfrm>
          <a:prstGeom prst="rect">
            <a:avLst/>
          </a:prstGeom>
          <a:noFill/>
        </p:spPr>
        <p:txBody>
          <a:bodyPr wrap="square" rtlCol="0">
            <a:spAutoFit/>
          </a:bodyPr>
          <a:lstStyle/>
          <a:p>
            <a:pPr algn="dist"/>
            <a:r>
              <a:rPr lang="zh-CN" altLang="en-US" sz="6600" b="1" dirty="0">
                <a:solidFill>
                  <a:schemeClr val="bg1"/>
                </a:solidFill>
                <a:latin typeface="方正正黑简体" panose="02000000000000000000" pitchFamily="2" charset="-122"/>
                <a:ea typeface="方正正黑简体" panose="02000000000000000000" pitchFamily="2" charset="-122"/>
              </a:rPr>
              <a:t>合规每周学</a:t>
            </a:r>
            <a:endParaRPr lang="zh-CN" altLang="en-US" sz="6600" b="1" dirty="0">
              <a:solidFill>
                <a:schemeClr val="bg1"/>
              </a:solidFill>
              <a:latin typeface="方正正黑简体" panose="02000000000000000000" pitchFamily="2" charset="-122"/>
              <a:ea typeface="方正正黑简体" panose="02000000000000000000" pitchFamily="2" charset="-122"/>
            </a:endParaRPr>
          </a:p>
        </p:txBody>
      </p:sp>
      <p:sp>
        <p:nvSpPr>
          <p:cNvPr id="17" name="标题 4"/>
          <p:cNvSpPr txBox="1"/>
          <p:nvPr/>
        </p:nvSpPr>
        <p:spPr>
          <a:xfrm>
            <a:off x="2639060" y="5157470"/>
            <a:ext cx="2950210" cy="295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2024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06873" y="765152"/>
            <a:ext cx="6084533" cy="4882183"/>
          </a:xfrm>
          <a:prstGeom prst="rect">
            <a:avLst/>
          </a:prstGeom>
        </p:spPr>
      </p:pic>
      <p:pic>
        <p:nvPicPr>
          <p:cNvPr id="3" name="图片 2" descr="微信图片_20240105165339"/>
          <p:cNvPicPr>
            <a:picLocks noChangeAspect="1"/>
          </p:cNvPicPr>
          <p:nvPr/>
        </p:nvPicPr>
        <p:blipFill>
          <a:blip r:embed="rId2"/>
          <a:stretch>
            <a:fillRect/>
          </a:stretch>
        </p:blipFill>
        <p:spPr>
          <a:xfrm>
            <a:off x="190500" y="332740"/>
            <a:ext cx="2712720" cy="620395"/>
          </a:xfrm>
          <a:prstGeom prst="rect">
            <a:avLst/>
          </a:prstGeom>
        </p:spPr>
      </p:pic>
      <p:sp>
        <p:nvSpPr>
          <p:cNvPr id="4" name="标题 4"/>
          <p:cNvSpPr txBox="1"/>
          <p:nvPr/>
        </p:nvSpPr>
        <p:spPr>
          <a:xfrm>
            <a:off x="3286760" y="4653280"/>
            <a:ext cx="1943735" cy="295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合规部</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511040" y="6266815"/>
            <a:ext cx="2794000" cy="59118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依法合规</a:t>
            </a:r>
            <a:r>
              <a:rPr lang="en-US" altLang="zh-CN"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 </a:t>
            </a:r>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行稳致远</a:t>
            </a:r>
            <a:endPar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endParaRPr>
          </a:p>
        </p:txBody>
      </p:sp>
      <p:sp>
        <p:nvSpPr>
          <p:cNvPr id="5" name="文本框 4"/>
          <p:cNvSpPr txBox="1"/>
          <p:nvPr/>
        </p:nvSpPr>
        <p:spPr>
          <a:xfrm>
            <a:off x="4150995" y="3644900"/>
            <a:ext cx="1154430" cy="736600"/>
          </a:xfrm>
          <a:prstGeom prst="rect">
            <a:avLst/>
          </a:prstGeom>
          <a:noFill/>
        </p:spPr>
        <p:txBody>
          <a:bodyPr wrap="square" rtlCol="0">
            <a:noAutofit/>
          </a:bodyPr>
          <a:p>
            <a:r>
              <a:rPr lang="zh-CN" altLang="en-US" sz="2000" b="1" dirty="0">
                <a:solidFill>
                  <a:schemeClr val="bg1"/>
                </a:solidFill>
                <a:latin typeface="方正正黑简体" panose="02000000000000000000" pitchFamily="2" charset="-122"/>
                <a:ea typeface="方正正黑简体" panose="02000000000000000000" pitchFamily="2" charset="-122"/>
              </a:rPr>
              <a:t>第34期</a:t>
            </a:r>
            <a:endParaRPr lang="zh-CN" altLang="en-US" sz="2000" b="1" dirty="0">
              <a:solidFill>
                <a:schemeClr val="bg1"/>
              </a:solidFill>
              <a:latin typeface="方正正黑简体" panose="02000000000000000000" pitchFamily="2" charset="-122"/>
              <a:ea typeface="方正正黑简体" panose="02000000000000000000" pitchFamily="2" charset="-122"/>
            </a:endParaRPr>
          </a:p>
        </p:txBody>
      </p:sp>
    </p:spTree>
  </p:cSld>
  <p:clrMapOvr>
    <a:masterClrMapping/>
  </p:clrMapOvr>
  <p:transition/>
  <p:timing>
    <p:tnLst>
      <p:par>
        <p:cTn id="1" dur="indefinite" restart="never" nodeType="tmRoot"/>
      </p:par>
    </p:tnLst>
    <p:bldLst>
      <p:bldP spid="2" grpId="0" animBg="1"/>
      <p:bldP spid="16" grpId="0"/>
      <p:bldP spid="1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20800" y="156210"/>
            <a:ext cx="7699375" cy="898525"/>
            <a:chOff x="-2229690" y="227675"/>
            <a:chExt cx="12997954" cy="898628"/>
          </a:xfrm>
        </p:grpSpPr>
        <p:sp>
          <p:nvSpPr>
            <p:cNvPr id="2" name="Freeform 16"/>
            <p:cNvSpPr/>
            <p:nvPr/>
          </p:nvSpPr>
          <p:spPr>
            <a:xfrm>
              <a:off x="0" y="227675"/>
              <a:ext cx="10768264" cy="898628"/>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2229690" y="404225"/>
              <a:ext cx="9726222" cy="583632"/>
            </a:xfrm>
            <a:prstGeom prst="rect">
              <a:avLst/>
            </a:prstGeom>
            <a:noFill/>
          </p:spPr>
          <p:txBody>
            <a:bodyPr wrap="square" rtlCol="0">
              <a:spAutoFit/>
            </a:bodyPr>
            <a:lstStyle/>
            <a:p>
              <a:pPr marL="0" lvl="1" algn="ctr" defTabSz="914400" fontAlgn="base">
                <a:buClrTx/>
                <a:buSzTx/>
                <a:buFontTx/>
              </a:pP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 </a:t>
              </a: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处罚摘要</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2"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sp>
        <p:nvSpPr>
          <p:cNvPr id="26" name="文本框 25"/>
          <p:cNvSpPr txBox="1"/>
          <p:nvPr/>
        </p:nvSpPr>
        <p:spPr>
          <a:xfrm>
            <a:off x="1414780" y="1802765"/>
            <a:ext cx="8578850" cy="4357370"/>
          </a:xfrm>
          <a:prstGeom prst="rect">
            <a:avLst/>
          </a:prstGeom>
        </p:spPr>
        <p:txBody>
          <a:bodyPr>
            <a:noAutofit/>
          </a:bodyPr>
          <a:p>
            <a:pPr algn="just"/>
            <a:r>
              <a:rPr lang="zh-CN" altLang="en-US" sz="1600" b="1">
                <a:solidFill>
                  <a:srgbClr val="981112"/>
                </a:solidFill>
                <a:latin typeface="仿宋" panose="02010609060101010101" charset="-122"/>
                <a:ea typeface="仿宋" panose="02010609060101010101" charset="-122"/>
              </a:rPr>
              <a:t>涉及区域</a:t>
            </a:r>
            <a:r>
              <a:rPr lang="zh-CN" altLang="en-US" sz="1600">
                <a:solidFill>
                  <a:schemeClr val="tx1"/>
                </a:solidFill>
                <a:latin typeface="仿宋" panose="02010609060101010101" charset="-122"/>
                <a:ea typeface="仿宋" panose="02010609060101010101" charset="-122"/>
              </a:rPr>
              <a:t>：全国6个省级区域</a:t>
            </a:r>
            <a:endParaRPr lang="zh-CN" altLang="en-US" sz="1600">
              <a:solidFill>
                <a:schemeClr val="tx1"/>
              </a:solidFill>
              <a:latin typeface="仿宋" panose="02010609060101010101" charset="-122"/>
              <a:ea typeface="仿宋" panose="02010609060101010101" charset="-122"/>
            </a:endParaRPr>
          </a:p>
          <a:p>
            <a:pPr algn="just"/>
            <a:r>
              <a:rPr lang="zh-CN" altLang="en-US" sz="1600" b="1">
                <a:solidFill>
                  <a:srgbClr val="981112"/>
                </a:solidFill>
                <a:latin typeface="仿宋" panose="02010609060101010101" charset="-122"/>
                <a:ea typeface="仿宋" panose="02010609060101010101" charset="-122"/>
              </a:rPr>
              <a:t>罚单数量</a:t>
            </a:r>
            <a:r>
              <a:rPr lang="zh-CN" altLang="en-US" sz="1600">
                <a:solidFill>
                  <a:schemeClr val="tx1"/>
                </a:solidFill>
                <a:latin typeface="仿宋" panose="02010609060101010101" charset="-122"/>
                <a:ea typeface="仿宋" panose="02010609060101010101" charset="-122"/>
              </a:rPr>
              <a:t>：2024年9月共有41张罚单，其中17张单位罚单，24张个人罚单（罚单数量按照处罚决定文书的数量统计）</a:t>
            </a:r>
            <a:endParaRPr lang="zh-CN" altLang="en-US" sz="1600">
              <a:solidFill>
                <a:schemeClr val="tx1"/>
              </a:solidFill>
              <a:latin typeface="仿宋" panose="02010609060101010101" charset="-122"/>
              <a:ea typeface="仿宋" panose="02010609060101010101" charset="-122"/>
            </a:endParaRPr>
          </a:p>
          <a:p>
            <a:pPr algn="just"/>
            <a:r>
              <a:rPr lang="zh-CN" altLang="en-US" sz="1600" b="1">
                <a:solidFill>
                  <a:srgbClr val="981112"/>
                </a:solidFill>
                <a:latin typeface="仿宋" panose="02010609060101010101" charset="-122"/>
                <a:ea typeface="仿宋" panose="02010609060101010101" charset="-122"/>
              </a:rPr>
              <a:t>处罚金额</a:t>
            </a:r>
            <a:r>
              <a:rPr lang="zh-CN" altLang="en-US" sz="1600">
                <a:solidFill>
                  <a:schemeClr val="tx1"/>
                </a:solidFill>
                <a:latin typeface="仿宋" panose="02010609060101010101" charset="-122"/>
                <a:ea typeface="仿宋" panose="02010609060101010101" charset="-122"/>
              </a:rPr>
              <a:t>：</a:t>
            </a:r>
            <a:r>
              <a:rPr lang="zh-CN" altLang="en-US" sz="1600">
                <a:solidFill>
                  <a:srgbClr val="981112"/>
                </a:solidFill>
                <a:latin typeface="仿宋" panose="02010609060101010101" charset="-122"/>
                <a:ea typeface="仿宋" panose="02010609060101010101" charset="-122"/>
              </a:rPr>
              <a:t>单位</a:t>
            </a:r>
            <a:r>
              <a:rPr lang="zh-CN" altLang="en-US" sz="1600">
                <a:solidFill>
                  <a:schemeClr val="tx1"/>
                </a:solidFill>
                <a:latin typeface="仿宋" panose="02010609060101010101" charset="-122"/>
                <a:ea typeface="仿宋" panose="02010609060101010101" charset="-122"/>
              </a:rPr>
              <a:t>罚款总金额约</a:t>
            </a:r>
            <a:r>
              <a:rPr lang="zh-CN" altLang="en-US" sz="1600">
                <a:solidFill>
                  <a:srgbClr val="981112"/>
                </a:solidFill>
                <a:latin typeface="仿宋" panose="02010609060101010101" charset="-122"/>
                <a:ea typeface="仿宋" panose="02010609060101010101" charset="-122"/>
              </a:rPr>
              <a:t>5217.54万</a:t>
            </a:r>
            <a:r>
              <a:rPr lang="zh-CN" altLang="en-US" sz="1600">
                <a:solidFill>
                  <a:schemeClr val="tx1"/>
                </a:solidFill>
                <a:latin typeface="仿宋" panose="02010609060101010101" charset="-122"/>
                <a:ea typeface="仿宋" panose="02010609060101010101" charset="-122"/>
              </a:rPr>
              <a:t>元，</a:t>
            </a:r>
            <a:r>
              <a:rPr lang="zh-CN" altLang="en-US" sz="1600">
                <a:solidFill>
                  <a:srgbClr val="981112"/>
                </a:solidFill>
                <a:latin typeface="仿宋" panose="02010609060101010101" charset="-122"/>
                <a:ea typeface="仿宋" panose="02010609060101010101" charset="-122"/>
              </a:rPr>
              <a:t>个人</a:t>
            </a:r>
            <a:r>
              <a:rPr lang="zh-CN" altLang="en-US" sz="1600">
                <a:solidFill>
                  <a:schemeClr val="tx1"/>
                </a:solidFill>
                <a:latin typeface="仿宋" panose="02010609060101010101" charset="-122"/>
                <a:ea typeface="仿宋" panose="02010609060101010101" charset="-122"/>
              </a:rPr>
              <a:t>罚款总金额</a:t>
            </a:r>
            <a:r>
              <a:rPr lang="zh-CN" altLang="en-US" sz="1600">
                <a:solidFill>
                  <a:srgbClr val="981112"/>
                </a:solidFill>
                <a:latin typeface="仿宋" panose="02010609060101010101" charset="-122"/>
                <a:ea typeface="仿宋" panose="02010609060101010101" charset="-122"/>
              </a:rPr>
              <a:t>170.95万</a:t>
            </a:r>
            <a:r>
              <a:rPr lang="zh-CN" altLang="en-US" sz="1600">
                <a:solidFill>
                  <a:schemeClr val="tx1"/>
                </a:solidFill>
                <a:latin typeface="仿宋" panose="02010609060101010101" charset="-122"/>
                <a:ea typeface="仿宋" panose="02010609060101010101" charset="-122"/>
              </a:rPr>
              <a:t>元，合计约</a:t>
            </a:r>
            <a:r>
              <a:rPr lang="zh-CN" altLang="en-US" sz="1600">
                <a:solidFill>
                  <a:srgbClr val="981112"/>
                </a:solidFill>
                <a:latin typeface="仿宋" panose="02010609060101010101" charset="-122"/>
                <a:ea typeface="仿宋" panose="02010609060101010101" charset="-122"/>
              </a:rPr>
              <a:t>5388.49万</a:t>
            </a:r>
            <a:r>
              <a:rPr lang="zh-CN" altLang="en-US" sz="1600">
                <a:solidFill>
                  <a:schemeClr val="tx1"/>
                </a:solidFill>
                <a:latin typeface="仿宋" panose="02010609060101010101" charset="-122"/>
                <a:ea typeface="仿宋" panose="02010609060101010101" charset="-122"/>
              </a:rPr>
              <a:t>元。</a:t>
            </a:r>
            <a:endParaRPr lang="zh-CN" altLang="en-US" sz="1600">
              <a:solidFill>
                <a:schemeClr val="tx1"/>
              </a:solidFill>
              <a:latin typeface="仿宋" panose="02010609060101010101" charset="-122"/>
              <a:ea typeface="仿宋" panose="02010609060101010101" charset="-122"/>
            </a:endParaRPr>
          </a:p>
          <a:p>
            <a:pPr algn="just"/>
            <a:r>
              <a:rPr lang="zh-CN" altLang="en-US" sz="1600" b="1">
                <a:solidFill>
                  <a:srgbClr val="981112"/>
                </a:solidFill>
                <a:latin typeface="仿宋" panose="02010609060101010101" charset="-122"/>
                <a:ea typeface="仿宋" panose="02010609060101010101" charset="-122"/>
              </a:rPr>
              <a:t>被罚机构类型</a:t>
            </a:r>
            <a:r>
              <a:rPr lang="zh-CN" altLang="en-US" sz="1600">
                <a:solidFill>
                  <a:schemeClr val="tx1"/>
                </a:solidFill>
                <a:latin typeface="仿宋" panose="02010609060101010101" charset="-122"/>
                <a:ea typeface="仿宋" panose="02010609060101010101" charset="-122"/>
              </a:rPr>
              <a:t>：银行机构、支付机构</a:t>
            </a:r>
            <a:endParaRPr lang="zh-CN" altLang="en-US" sz="1600">
              <a:solidFill>
                <a:schemeClr val="tx1"/>
              </a:solidFill>
              <a:latin typeface="仿宋" panose="02010609060101010101" charset="-122"/>
              <a:ea typeface="仿宋" panose="02010609060101010101" charset="-122"/>
            </a:endParaRPr>
          </a:p>
          <a:p>
            <a:pPr algn="just"/>
            <a:r>
              <a:rPr lang="zh-CN" altLang="en-US" sz="1600" b="1">
                <a:solidFill>
                  <a:srgbClr val="981112"/>
                </a:solidFill>
                <a:latin typeface="仿宋" panose="02010609060101010101" charset="-122"/>
                <a:ea typeface="仿宋" panose="02010609060101010101" charset="-122"/>
              </a:rPr>
              <a:t>涉及部门</a:t>
            </a:r>
            <a:r>
              <a:rPr lang="zh-CN" altLang="en-US" sz="1600">
                <a:solidFill>
                  <a:schemeClr val="tx1"/>
                </a:solidFill>
                <a:latin typeface="仿宋" panose="02010609060101010101" charset="-122"/>
                <a:ea typeface="仿宋" panose="02010609060101010101" charset="-122"/>
              </a:rPr>
              <a:t>：零售银行部、法律合规部、小微企业金融部等</a:t>
            </a:r>
            <a:endParaRPr lang="zh-CN" altLang="en-US" sz="1600">
              <a:solidFill>
                <a:schemeClr val="tx1"/>
              </a:solidFill>
              <a:latin typeface="仿宋" panose="02010609060101010101" charset="-122"/>
              <a:ea typeface="仿宋" panose="02010609060101010101" charset="-122"/>
            </a:endParaRPr>
          </a:p>
          <a:p>
            <a:pPr algn="just"/>
            <a:endParaRPr lang="zh-CN" altLang="en-US" sz="1600">
              <a:solidFill>
                <a:schemeClr val="tx1"/>
              </a:solidFill>
              <a:latin typeface="仿宋" panose="02010609060101010101" charset="-122"/>
              <a:ea typeface="仿宋" panose="02010609060101010101" charset="-122"/>
            </a:endParaRPr>
          </a:p>
          <a:p>
            <a:pPr algn="just"/>
            <a:r>
              <a:rPr lang="zh-CN" altLang="en-US" sz="1600">
                <a:solidFill>
                  <a:schemeClr val="tx1"/>
                </a:solidFill>
                <a:latin typeface="仿宋" panose="02010609060101010101" charset="-122"/>
                <a:ea typeface="仿宋" panose="02010609060101010101" charset="-122"/>
              </a:rPr>
              <a:t>说明：</a:t>
            </a:r>
            <a:endParaRPr lang="zh-CN" altLang="en-US" sz="1600">
              <a:solidFill>
                <a:schemeClr val="tx1"/>
              </a:solidFill>
              <a:latin typeface="仿宋" panose="02010609060101010101" charset="-122"/>
              <a:ea typeface="仿宋" panose="02010609060101010101" charset="-122"/>
            </a:endParaRPr>
          </a:p>
          <a:p>
            <a:pPr algn="just"/>
            <a:r>
              <a:rPr lang="zh-CN" altLang="en-US" sz="1600">
                <a:solidFill>
                  <a:schemeClr val="tx1"/>
                </a:solidFill>
                <a:latin typeface="仿宋" panose="02010609060101010101" charset="-122"/>
                <a:ea typeface="仿宋" panose="02010609060101010101" charset="-122"/>
              </a:rPr>
              <a:t>1. 关于处罚金额的汇总统计，因为央行及各分行公示的信息中经常出现多个原因合并处罚，且无法精确统计出仅为反洗钱的处罚金额，故本文的处罚金额汇总统计中包含除反洗钱之外其他违法事项处罚。</a:t>
            </a:r>
            <a:endParaRPr lang="zh-CN" altLang="en-US" sz="1600">
              <a:solidFill>
                <a:schemeClr val="tx1"/>
              </a:solidFill>
              <a:latin typeface="仿宋" panose="02010609060101010101" charset="-122"/>
              <a:ea typeface="仿宋" panose="02010609060101010101" charset="-122"/>
            </a:endParaRPr>
          </a:p>
          <a:p>
            <a:pPr algn="just"/>
            <a:endParaRPr lang="zh-CN" altLang="en-US" sz="1600">
              <a:solidFill>
                <a:schemeClr val="tx1"/>
              </a:solidFill>
              <a:latin typeface="仿宋" panose="02010609060101010101" charset="-122"/>
              <a:ea typeface="仿宋" panose="02010609060101010101" charset="-122"/>
            </a:endParaRPr>
          </a:p>
          <a:p>
            <a:pPr algn="just"/>
            <a:r>
              <a:rPr lang="zh-CN" altLang="en-US" sz="1600">
                <a:solidFill>
                  <a:schemeClr val="tx1"/>
                </a:solidFill>
                <a:latin typeface="仿宋" panose="02010609060101010101" charset="-122"/>
                <a:ea typeface="仿宋" panose="02010609060101010101" charset="-122"/>
              </a:rPr>
              <a:t>2. 单笔处罚详情中，标注了“合并处罚”，</a:t>
            </a:r>
            <a:r>
              <a:rPr lang="zh-CN" altLang="en-US" sz="1600">
                <a:solidFill>
                  <a:schemeClr val="tx1"/>
                </a:solidFill>
                <a:latin typeface="仿宋" panose="02010609060101010101" charset="-122"/>
                <a:ea typeface="仿宋" panose="02010609060101010101" charset="-122"/>
              </a:rPr>
              <a:t>即该笔处罚中处罚包含了除反洗钱之外其他违法事项，为了便于阅读，处罚原因仅展示了反洗钱相关。</a:t>
            </a:r>
            <a:endParaRPr lang="zh-CN" altLang="en-US" sz="1600">
              <a:solidFill>
                <a:schemeClr val="tx1"/>
              </a:solidFill>
              <a:latin typeface="仿宋" panose="02010609060101010101" charset="-122"/>
              <a:ea typeface="仿宋" panose="02010609060101010101" charset="-122"/>
            </a:endParaRPr>
          </a:p>
        </p:txBody>
      </p:sp>
      <p:pic>
        <p:nvPicPr>
          <p:cNvPr id="30" name="图片 29" descr="微信图片_20240105165339"/>
          <p:cNvPicPr>
            <a:picLocks noChangeAspect="1"/>
          </p:cNvPicPr>
          <p:nvPr/>
        </p:nvPicPr>
        <p:blipFill>
          <a:blip r:embed="rId1"/>
          <a:stretch>
            <a:fillRect/>
          </a:stretch>
        </p:blipFill>
        <p:spPr>
          <a:xfrm>
            <a:off x="9551670" y="188595"/>
            <a:ext cx="2712720" cy="620395"/>
          </a:xfrm>
          <a:prstGeom prst="rect">
            <a:avLst/>
          </a:prstGeom>
        </p:spPr>
      </p:pic>
      <p:sp>
        <p:nvSpPr>
          <p:cNvPr id="11" name="文本框 10"/>
          <p:cNvSpPr txBox="1"/>
          <p:nvPr/>
        </p:nvSpPr>
        <p:spPr>
          <a:xfrm>
            <a:off x="9396095" y="6237605"/>
            <a:ext cx="2794000" cy="59118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依法合规</a:t>
            </a:r>
            <a:r>
              <a:rPr lang="en-US" altLang="zh-CN"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 </a:t>
            </a:r>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行稳致远</a:t>
            </a:r>
            <a:endPar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endParaRPr>
          </a:p>
        </p:txBody>
      </p:sp>
    </p:spTree>
  </p:cSld>
  <p:clrMapOvr>
    <a:masterClrMapping/>
  </p:clrMapOvr>
  <p:transition/>
  <p:timing>
    <p:tnLst>
      <p:par>
        <p:cTn id="1" dur="indefinite" restart="never" nodeType="tmRoot"/>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0747" y="116841"/>
            <a:ext cx="6979322" cy="898525"/>
            <a:chOff x="-1014109" y="188301"/>
            <a:chExt cx="11782373" cy="898628"/>
          </a:xfrm>
        </p:grpSpPr>
        <p:sp>
          <p:nvSpPr>
            <p:cNvPr id="2" name="Freeform 16"/>
            <p:cNvSpPr/>
            <p:nvPr/>
          </p:nvSpPr>
          <p:spPr>
            <a:xfrm>
              <a:off x="0" y="188301"/>
              <a:ext cx="10768264" cy="898628"/>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1014109" y="296898"/>
              <a:ext cx="9642606" cy="583632"/>
            </a:xfrm>
            <a:prstGeom prst="rect">
              <a:avLst/>
            </a:prstGeom>
            <a:noFill/>
          </p:spPr>
          <p:txBody>
            <a:bodyPr wrap="square" rtlCol="0">
              <a:spAutoFit/>
            </a:bodyPr>
            <a:lstStyle/>
            <a:p>
              <a:pPr marL="0" lvl="1" algn="ctr" defTabSz="914400" fontAlgn="base">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  </a:t>
              </a:r>
              <a:r>
                <a:rPr lang="en-US" altLang="zh-CN" sz="3200" b="1" dirty="0">
                  <a:solidFill>
                    <a:schemeClr val="bg1"/>
                  </a:solidFill>
                  <a:latin typeface="微软雅黑" panose="020B0503020204020204" pitchFamily="34" charset="-122"/>
                  <a:ea typeface="微软雅黑" panose="020B0503020204020204" pitchFamily="34" charset="-122"/>
                  <a:sym typeface="+mn-lt"/>
                </a:rPr>
                <a:t>相关处罚详情</a:t>
              </a:r>
              <a:endParaRPr lang="en-US" altLang="zh-CN" sz="3200" b="1" dirty="0">
                <a:solidFill>
                  <a:schemeClr val="bg1"/>
                </a:solidFill>
                <a:latin typeface="微软雅黑" panose="020B0503020204020204" pitchFamily="34" charset="-122"/>
                <a:ea typeface="微软雅黑" panose="020B0503020204020204" pitchFamily="34" charset="-122"/>
                <a:sym typeface="+mn-lt"/>
              </a:endParaRPr>
            </a:p>
          </p:txBody>
        </p:sp>
      </p:grpSp>
      <p:sp>
        <p:nvSpPr>
          <p:cNvPr id="12"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pic>
        <p:nvPicPr>
          <p:cNvPr id="30" name="图片 29" descr="微信图片_20240105165339"/>
          <p:cNvPicPr>
            <a:picLocks noChangeAspect="1"/>
          </p:cNvPicPr>
          <p:nvPr/>
        </p:nvPicPr>
        <p:blipFill>
          <a:blip r:embed="rId1"/>
          <a:stretch>
            <a:fillRect/>
          </a:stretch>
        </p:blipFill>
        <p:spPr>
          <a:xfrm>
            <a:off x="9407525" y="188595"/>
            <a:ext cx="2712720" cy="620395"/>
          </a:xfrm>
          <a:prstGeom prst="rect">
            <a:avLst/>
          </a:prstGeom>
        </p:spPr>
      </p:pic>
      <p:graphicFrame>
        <p:nvGraphicFramePr>
          <p:cNvPr id="6" name="表格 5"/>
          <p:cNvGraphicFramePr/>
          <p:nvPr>
            <p:custDataLst>
              <p:tags r:id="rId2"/>
            </p:custDataLst>
          </p:nvPr>
        </p:nvGraphicFramePr>
        <p:xfrm>
          <a:off x="1054100" y="1341120"/>
          <a:ext cx="10092690" cy="4701540"/>
        </p:xfrm>
        <a:graphic>
          <a:graphicData uri="http://schemas.openxmlformats.org/drawingml/2006/table">
            <a:tbl>
              <a:tblPr firstRow="1" bandRow="1">
                <a:tableStyleId>{10A1B5D5-9B99-4C35-A422-299274C87663}</a:tableStyleId>
              </a:tblPr>
              <a:tblGrid>
                <a:gridCol w="836295"/>
                <a:gridCol w="2210435"/>
                <a:gridCol w="1184275"/>
                <a:gridCol w="5861685"/>
              </a:tblGrid>
              <a:tr h="358140">
                <a:tc>
                  <a:txBody>
                    <a:bodyPr/>
                    <a:p>
                      <a:pPr algn="ctr">
                        <a:buNone/>
                      </a:pPr>
                      <a:r>
                        <a:rPr lang="zh-CN" altLang="en-US" sz="1200">
                          <a:latin typeface="仿宋" panose="02010609060101010101" charset="-122"/>
                          <a:ea typeface="仿宋" panose="02010609060101010101" charset="-122"/>
                        </a:rPr>
                        <a:t>地区</a:t>
                      </a:r>
                      <a:endParaRPr lang="zh-CN" altLang="en-US" sz="1200">
                        <a:latin typeface="仿宋" panose="02010609060101010101" charset="-122"/>
                        <a:ea typeface="仿宋" panose="02010609060101010101" charset="-122"/>
                      </a:endParaRPr>
                    </a:p>
                  </a:txBody>
                  <a:tcPr/>
                </a:tc>
                <a:tc>
                  <a:txBody>
                    <a:bodyPr/>
                    <a:p>
                      <a:pPr algn="ctr">
                        <a:buNone/>
                      </a:pPr>
                      <a:r>
                        <a:rPr lang="zh-CN" altLang="en-US" sz="1200">
                          <a:latin typeface="仿宋" panose="02010609060101010101" charset="-122"/>
                          <a:ea typeface="仿宋" panose="02010609060101010101" charset="-122"/>
                        </a:rPr>
                        <a:t>处罚公司</a:t>
                      </a:r>
                      <a:endParaRPr lang="zh-CN" altLang="en-US" sz="1200">
                        <a:latin typeface="仿宋" panose="02010609060101010101" charset="-122"/>
                        <a:ea typeface="仿宋" panose="02010609060101010101" charset="-122"/>
                      </a:endParaRPr>
                    </a:p>
                  </a:txBody>
                  <a:tcPr/>
                </a:tc>
                <a:tc>
                  <a:txBody>
                    <a:bodyPr/>
                    <a:p>
                      <a:pPr algn="ctr">
                        <a:buNone/>
                      </a:pPr>
                      <a:r>
                        <a:rPr lang="zh-CN" altLang="en-US" sz="1200">
                          <a:latin typeface="仿宋" panose="02010609060101010101" charset="-122"/>
                          <a:ea typeface="仿宋" panose="02010609060101010101" charset="-122"/>
                        </a:rPr>
                        <a:t>处罚时间</a:t>
                      </a:r>
                      <a:endParaRPr lang="zh-CN" altLang="en-US" sz="1200">
                        <a:latin typeface="仿宋" panose="02010609060101010101" charset="-122"/>
                        <a:ea typeface="仿宋" panose="02010609060101010101" charset="-122"/>
                      </a:endParaRPr>
                    </a:p>
                  </a:txBody>
                  <a:tcPr/>
                </a:tc>
                <a:tc>
                  <a:txBody>
                    <a:bodyPr/>
                    <a:p>
                      <a:pPr algn="ctr">
                        <a:buNone/>
                      </a:pPr>
                      <a:r>
                        <a:rPr lang="zh-CN" altLang="en-US" sz="1200">
                          <a:latin typeface="仿宋" panose="02010609060101010101" charset="-122"/>
                          <a:ea typeface="仿宋" panose="02010609060101010101" charset="-122"/>
                        </a:rPr>
                        <a:t>处罚详情</a:t>
                      </a:r>
                      <a:endParaRPr lang="zh-CN" altLang="en-US" sz="1200">
                        <a:latin typeface="仿宋" panose="02010609060101010101" charset="-122"/>
                        <a:ea typeface="仿宋" panose="02010609060101010101" charset="-122"/>
                      </a:endParaRPr>
                    </a:p>
                  </a:txBody>
                  <a:tcPr/>
                </a:tc>
              </a:tr>
              <a:tr h="694690">
                <a:tc>
                  <a:txBody>
                    <a:bodyPr/>
                    <a:p>
                      <a:pPr algn="just">
                        <a:buNone/>
                      </a:pPr>
                      <a:endParaRPr lang="en-US" altLang="zh-CN" sz="1200">
                        <a:latin typeface="仿宋" panose="02010609060101010101" charset="-122"/>
                        <a:ea typeface="仿宋" panose="02010609060101010101" charset="-122"/>
                        <a:cs typeface="仿宋" panose="02010609060101010101" charset="-122"/>
                      </a:endParaRPr>
                    </a:p>
                    <a:p>
                      <a:pPr algn="just">
                        <a:buNone/>
                      </a:pPr>
                      <a:r>
                        <a:rPr lang="en-US" altLang="zh-CN" sz="1200" b="1">
                          <a:latin typeface="仿宋" panose="02010609060101010101" charset="-122"/>
                          <a:ea typeface="仿宋" panose="02010609060101010101" charset="-122"/>
                          <a:cs typeface="仿宋" panose="02010609060101010101" charset="-122"/>
                        </a:rPr>
                        <a:t>01 上海</a:t>
                      </a:r>
                      <a:endParaRPr lang="en-US" altLang="zh-CN" sz="1200" b="1">
                        <a:latin typeface="仿宋" panose="02010609060101010101" charset="-122"/>
                        <a:ea typeface="仿宋" panose="02010609060101010101" charset="-122"/>
                        <a:cs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r>
                        <a:rPr sz="1200">
                          <a:latin typeface="仿宋" panose="02010609060101010101" charset="-122"/>
                          <a:ea typeface="仿宋" panose="02010609060101010101" charset="-122"/>
                        </a:rPr>
                        <a:t>上海汇付支付有限公司</a:t>
                      </a:r>
                      <a:endParaRPr sz="1200">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  </a:t>
                      </a:r>
                      <a:r>
                        <a:rPr lang="zh-CN" altLang="en-US" sz="1200">
                          <a:latin typeface="仿宋" panose="02010609060101010101" charset="-122"/>
                          <a:ea typeface="仿宋" panose="02010609060101010101" charset="-122"/>
                        </a:rPr>
                        <a:t>2024/9/6</a:t>
                      </a:r>
                      <a:endParaRPr lang="zh-CN" altLang="en-US"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因与不明身份的客户进行交易等原因，中国人民银行上海市分行依法对该单位处以人民币20万元罚款，没收违法所得人民币443.13元，并对1名相关责任人处以人民币1万元罚款。（合并处罚）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859790">
                <a:tc>
                  <a:txBody>
                    <a:bodyPr/>
                    <a:p>
                      <a:pPr algn="just">
                        <a:buNone/>
                      </a:pPr>
                      <a:endParaRPr lang="en-US" altLang="zh-CN" sz="1200">
                        <a:latin typeface="仿宋" panose="02010609060101010101" charset="-122"/>
                        <a:ea typeface="仿宋" panose="02010609060101010101" charset="-122"/>
                      </a:endParaRPr>
                    </a:p>
                    <a:p>
                      <a:pPr algn="just">
                        <a:buNone/>
                      </a:pPr>
                      <a:endParaRPr lang="en-US" altLang="zh-CN" sz="1200">
                        <a:latin typeface="仿宋" panose="02010609060101010101" charset="-122"/>
                        <a:ea typeface="仿宋" panose="02010609060101010101" charset="-122"/>
                      </a:endParaRPr>
                    </a:p>
                    <a:p>
                      <a:pPr algn="just">
                        <a:buNone/>
                      </a:pPr>
                      <a:endParaRPr lang="en-US" altLang="zh-CN" sz="1200">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endParaRPr sz="1200">
                        <a:latin typeface="仿宋" panose="02010609060101010101" charset="-122"/>
                        <a:ea typeface="仿宋" panose="02010609060101010101" charset="-122"/>
                      </a:endParaRPr>
                    </a:p>
                    <a:p>
                      <a:pPr algn="just">
                        <a:buNone/>
                      </a:pPr>
                      <a:r>
                        <a:rPr sz="1200">
                          <a:latin typeface="仿宋" panose="02010609060101010101" charset="-122"/>
                          <a:ea typeface="仿宋" panose="02010609060101010101" charset="-122"/>
                        </a:rPr>
                        <a:t>北京度小满支付科技有限公司</a:t>
                      </a:r>
                      <a:endParaRPr sz="1200">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endParaRPr sz="1200">
                        <a:latin typeface="仿宋" panose="02010609060101010101" charset="-122"/>
                        <a:ea typeface="仿宋" panose="02010609060101010101" charset="-122"/>
                      </a:endParaRPr>
                    </a:p>
                    <a:p>
                      <a:pPr algn="just">
                        <a:buNone/>
                      </a:pPr>
                      <a:r>
                        <a:rPr lang="en-US" sz="1200">
                          <a:latin typeface="仿宋" panose="02010609060101010101" charset="-122"/>
                          <a:ea typeface="仿宋" panose="02010609060101010101" charset="-122"/>
                        </a:rPr>
                        <a:t>  </a:t>
                      </a:r>
                      <a:r>
                        <a:rPr sz="1200">
                          <a:latin typeface="仿宋" panose="02010609060101010101" charset="-122"/>
                          <a:ea typeface="仿宋" panose="02010609060101010101" charset="-122"/>
                        </a:rPr>
                        <a:t>2024/9/4</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严格落实支付账户开户实名制审核要求；上传交易信息未落实真实、完整、可追溯和全流程一致性的要求等原因，中国人民银行北京市分行依法对该单位给予警告，处以人民币121万元罚款，并对1名相关责任人处以人民币10万元罚款。（合并</a:t>
                      </a: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处罚）</a:t>
                      </a:r>
                      <a:endParaRPr lang="zh-CN" altLang="en-US" sz="1200">
                        <a:latin typeface="仿宋" panose="02010609060101010101" charset="-122"/>
                        <a:ea typeface="仿宋" panose="02010609060101010101" charset="-122"/>
                        <a:cs typeface="仿宋" panose="02010609060101010101" charset="-122"/>
                      </a:endParaRPr>
                    </a:p>
                  </a:txBody>
                  <a:tcPr/>
                </a:tc>
              </a:tr>
              <a:tr h="734060">
                <a:tc>
                  <a:txBody>
                    <a:bodyPr/>
                    <a:p>
                      <a:pPr algn="just">
                        <a:buNone/>
                      </a:pPr>
                      <a:endParaRPr lang="en-US" altLang="zh-CN" sz="1200">
                        <a:latin typeface="仿宋" panose="02010609060101010101" charset="-122"/>
                        <a:ea typeface="仿宋" panose="02010609060101010101" charset="-122"/>
                      </a:endParaRPr>
                    </a:p>
                    <a:p>
                      <a:pPr algn="just">
                        <a:buNone/>
                      </a:pPr>
                      <a:endParaRPr lang="en-US" altLang="zh-CN" sz="1200">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北京高汇通商业管理有限公司</a:t>
                      </a:r>
                      <a:endParaRPr lang="zh-CN" altLang="en-US" sz="1200">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r>
                        <a:rPr lang="en-US" sz="1200">
                          <a:latin typeface="仿宋" panose="02010609060101010101" charset="-122"/>
                          <a:ea typeface="仿宋" panose="02010609060101010101" charset="-122"/>
                        </a:rPr>
                        <a:t>  </a:t>
                      </a:r>
                      <a:r>
                        <a:rPr sz="1200">
                          <a:latin typeface="仿宋" panose="02010609060101010101" charset="-122"/>
                          <a:ea typeface="仿宋" panose="02010609060101010101" charset="-122"/>
                        </a:rPr>
                        <a:t>2024/9/4</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严格落实开户实名制审核要求等原因，中国人民银行北京市分行依法对该单位给予警告，处以人民币约1572.61万元罚款，没收违法所得人民币约1214.74元，并对2名相关责任人共处以人民币45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744220">
                <a:tc>
                  <a:txBody>
                    <a:bodyPr/>
                    <a:p>
                      <a:pPr algn="just">
                        <a:buNone/>
                      </a:pPr>
                      <a:endParaRPr lang="en-US" sz="1200">
                        <a:latin typeface="仿宋" panose="02010609060101010101" charset="-122"/>
                        <a:ea typeface="仿宋" panose="02010609060101010101" charset="-122"/>
                        <a:cs typeface="仿宋" panose="02010609060101010101" charset="-122"/>
                      </a:endParaRPr>
                    </a:p>
                    <a:p>
                      <a:pPr algn="just">
                        <a:buNone/>
                      </a:pPr>
                      <a:r>
                        <a:rPr lang="en-US" sz="1200" b="1">
                          <a:latin typeface="仿宋" panose="02010609060101010101" charset="-122"/>
                          <a:ea typeface="仿宋" panose="02010609060101010101" charset="-122"/>
                          <a:cs typeface="仿宋" panose="02010609060101010101" charset="-122"/>
                        </a:rPr>
                        <a:t>02 </a:t>
                      </a:r>
                      <a:r>
                        <a:rPr sz="1200" b="1">
                          <a:latin typeface="仿宋" panose="02010609060101010101" charset="-122"/>
                          <a:ea typeface="仿宋" panose="02010609060101010101" charset="-122"/>
                          <a:cs typeface="仿宋" panose="02010609060101010101" charset="-122"/>
                        </a:rPr>
                        <a:t>北京</a:t>
                      </a:r>
                      <a:endParaRPr sz="1200" b="1">
                        <a:latin typeface="仿宋" panose="02010609060101010101" charset="-122"/>
                        <a:ea typeface="仿宋" panose="02010609060101010101" charset="-122"/>
                        <a:cs typeface="仿宋" panose="02010609060101010101" charset="-122"/>
                      </a:endParaRPr>
                    </a:p>
                    <a:p>
                      <a:pPr algn="just">
                        <a:buNone/>
                      </a:pPr>
                      <a:endParaRPr lang="zh-CN" altLang="en-US" sz="1200" b="1">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联动优势电子商务有限公司</a:t>
                      </a:r>
                      <a:endParaRPr lang="zh-CN" altLang="en-US" sz="1200">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r>
                        <a:rPr lang="en-US" sz="1200">
                          <a:latin typeface="仿宋" panose="02010609060101010101" charset="-122"/>
                          <a:ea typeface="仿宋" panose="02010609060101010101" charset="-122"/>
                        </a:rPr>
                        <a:t>  </a:t>
                      </a:r>
                      <a:r>
                        <a:rPr sz="1200">
                          <a:latin typeface="仿宋" panose="02010609060101010101" charset="-122"/>
                          <a:ea typeface="仿宋" panose="02010609060101010101" charset="-122"/>
                        </a:rPr>
                        <a:t>2024/9/4</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落实交易信息真实、完整、可追溯的要求；未严格落实商户实名制要求等原因，中国人民银行北京市分行依法对该单位给予警告，处以人民币290万元罚款，并对1名相关责任人处以人民币15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597535">
                <a:tc>
                  <a:txBody>
                    <a:bodyPr/>
                    <a:p>
                      <a:pPr algn="just">
                        <a:buNone/>
                      </a:pPr>
                      <a:endParaRPr lang="en-US" altLang="zh-CN" sz="1200">
                        <a:latin typeface="仿宋" panose="02010609060101010101" charset="-122"/>
                        <a:ea typeface="仿宋" panose="02010609060101010101" charset="-122"/>
                      </a:endParaRPr>
                    </a:p>
                    <a:p>
                      <a:pPr algn="just">
                        <a:buNone/>
                      </a:pPr>
                      <a:endParaRPr lang="en-US" altLang="zh-CN" sz="1200">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随行付支付有限公司</a:t>
                      </a:r>
                      <a:endParaRPr lang="zh-CN" altLang="en-US" sz="1200">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r>
                        <a:rPr lang="en-US" sz="1200">
                          <a:latin typeface="仿宋" panose="02010609060101010101" charset="-122"/>
                          <a:ea typeface="仿宋" panose="02010609060101010101" charset="-122"/>
                        </a:rPr>
                        <a:t>  </a:t>
                      </a:r>
                      <a:r>
                        <a:rPr sz="1200">
                          <a:latin typeface="仿宋" panose="02010609060101010101" charset="-122"/>
                          <a:ea typeface="仿宋" panose="02010609060101010101" charset="-122"/>
                        </a:rPr>
                        <a:t>2024/9/4</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因未落实特约商户实名制管理要求等原因，中国人民银行北京市分行依法对该单位处以人民币57万元罚款，并对1名相关责任人处以人民币1万元罚款。（合并处罚）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713105">
                <a:tc>
                  <a:txBody>
                    <a:bodyPr/>
                    <a:p>
                      <a:pPr algn="just">
                        <a:buNone/>
                      </a:pPr>
                      <a:endParaRPr lang="zh-CN" altLang="en-US" sz="1200">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拉卡拉支付股份有限公司</a:t>
                      </a:r>
                      <a:endParaRPr lang="zh-CN" altLang="en-US" sz="1200">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  </a:t>
                      </a:r>
                      <a:r>
                        <a:rPr lang="zh-CN" altLang="en-US" sz="1200">
                          <a:latin typeface="仿宋" panose="02010609060101010101" charset="-122"/>
                          <a:ea typeface="仿宋" panose="02010609060101010101" charset="-122"/>
                        </a:rPr>
                        <a:t>2024/9/4</a:t>
                      </a:r>
                      <a:endParaRPr lang="zh-CN" altLang="en-US"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因未严格落实商户实名制要求等原因，中国人民银行北京市分行依法对该单位给予警告，处以人民币406万元罚款，并对2名相关责任人共处以人民币30万元罚款。（合并处罚）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bl>
          </a:graphicData>
        </a:graphic>
      </p:graphicFrame>
      <p:sp>
        <p:nvSpPr>
          <p:cNvPr id="11" name="文本框 10"/>
          <p:cNvSpPr txBox="1"/>
          <p:nvPr/>
        </p:nvSpPr>
        <p:spPr>
          <a:xfrm>
            <a:off x="9396095" y="6237605"/>
            <a:ext cx="2794000" cy="59118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依法合规</a:t>
            </a:r>
            <a:r>
              <a:rPr lang="en-US" altLang="zh-CN"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 </a:t>
            </a:r>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行稳致远</a:t>
            </a:r>
            <a:endPar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endParaRPr>
          </a:p>
        </p:txBody>
      </p:sp>
    </p:spTree>
  </p:cSld>
  <p:clrMapOvr>
    <a:masterClrMapping/>
  </p:clrMapOvr>
  <p:transition/>
  <p:timing>
    <p:tnLst>
      <p:par>
        <p:cTn id="1" dur="indefinite" restart="never" nodeType="tmRoot"/>
      </p:par>
    </p:tnLst>
    <p:bldLst>
      <p:bldP spid="1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7" y="116841"/>
            <a:ext cx="6378612" cy="898525"/>
            <a:chOff x="0" y="188301"/>
            <a:chExt cx="10768264" cy="898628"/>
          </a:xfrm>
        </p:grpSpPr>
        <p:sp>
          <p:nvSpPr>
            <p:cNvPr id="2" name="Freeform 16"/>
            <p:cNvSpPr/>
            <p:nvPr/>
          </p:nvSpPr>
          <p:spPr>
            <a:xfrm>
              <a:off x="0" y="188301"/>
              <a:ext cx="10768264" cy="898628"/>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78255" y="296898"/>
              <a:ext cx="9642606" cy="583632"/>
            </a:xfrm>
            <a:prstGeom prst="rect">
              <a:avLst/>
            </a:prstGeom>
            <a:noFill/>
          </p:spPr>
          <p:txBody>
            <a:bodyPr wrap="square" rtlCol="0">
              <a:spAutoFit/>
            </a:bodyPr>
            <a:lstStyle/>
            <a:p>
              <a:pPr marL="0" lvl="1" algn="ctr" defTabSz="914400" fontAlgn="base">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  </a:t>
              </a:r>
              <a:r>
                <a:rPr lang="en-US" altLang="zh-CN" sz="3200" b="1" dirty="0">
                  <a:solidFill>
                    <a:schemeClr val="bg1"/>
                  </a:solidFill>
                  <a:latin typeface="微软雅黑" panose="020B0503020204020204" pitchFamily="34" charset="-122"/>
                  <a:ea typeface="微软雅黑" panose="020B0503020204020204" pitchFamily="34" charset="-122"/>
                  <a:sym typeface="+mn-lt"/>
                </a:rPr>
                <a:t>相关处罚详情</a:t>
              </a:r>
              <a:endParaRPr lang="en-US" altLang="zh-CN" sz="3200" b="1" dirty="0">
                <a:solidFill>
                  <a:schemeClr val="bg1"/>
                </a:solidFill>
                <a:latin typeface="微软雅黑" panose="020B0503020204020204" pitchFamily="34" charset="-122"/>
                <a:ea typeface="微软雅黑" panose="020B0503020204020204" pitchFamily="34" charset="-122"/>
                <a:sym typeface="+mn-lt"/>
              </a:endParaRPr>
            </a:p>
          </p:txBody>
        </p:sp>
      </p:grpSp>
      <p:sp>
        <p:nvSpPr>
          <p:cNvPr id="12"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pic>
        <p:nvPicPr>
          <p:cNvPr id="30" name="图片 29" descr="微信图片_20240105165339"/>
          <p:cNvPicPr>
            <a:picLocks noChangeAspect="1"/>
          </p:cNvPicPr>
          <p:nvPr/>
        </p:nvPicPr>
        <p:blipFill>
          <a:blip r:embed="rId1"/>
          <a:stretch>
            <a:fillRect/>
          </a:stretch>
        </p:blipFill>
        <p:spPr>
          <a:xfrm>
            <a:off x="9407525" y="188595"/>
            <a:ext cx="2712720" cy="620395"/>
          </a:xfrm>
          <a:prstGeom prst="rect">
            <a:avLst/>
          </a:prstGeom>
        </p:spPr>
      </p:pic>
      <p:graphicFrame>
        <p:nvGraphicFramePr>
          <p:cNvPr id="6" name="表格 5"/>
          <p:cNvGraphicFramePr/>
          <p:nvPr>
            <p:custDataLst>
              <p:tags r:id="rId2"/>
            </p:custDataLst>
          </p:nvPr>
        </p:nvGraphicFramePr>
        <p:xfrm>
          <a:off x="910590" y="1268730"/>
          <a:ext cx="10076180" cy="4970145"/>
        </p:xfrm>
        <a:graphic>
          <a:graphicData uri="http://schemas.openxmlformats.org/drawingml/2006/table">
            <a:tbl>
              <a:tblPr firstRow="1" bandRow="1">
                <a:tableStyleId>{10A1B5D5-9B99-4C35-A422-299274C87663}</a:tableStyleId>
              </a:tblPr>
              <a:tblGrid>
                <a:gridCol w="981075"/>
                <a:gridCol w="2062480"/>
                <a:gridCol w="1201420"/>
                <a:gridCol w="5831205"/>
              </a:tblGrid>
              <a:tr h="346710">
                <a:tc>
                  <a:txBody>
                    <a:bodyPr/>
                    <a:p>
                      <a:pPr algn="ctr">
                        <a:buNone/>
                      </a:pPr>
                      <a:r>
                        <a:rPr lang="zh-CN" altLang="en-US" sz="1200">
                          <a:latin typeface="仿宋" panose="02010609060101010101" charset="-122"/>
                          <a:ea typeface="仿宋" panose="02010609060101010101" charset="-122"/>
                        </a:rPr>
                        <a:t>地区</a:t>
                      </a:r>
                      <a:endParaRPr lang="zh-CN" altLang="en-US" sz="1200">
                        <a:latin typeface="仿宋" panose="02010609060101010101" charset="-122"/>
                        <a:ea typeface="仿宋" panose="02010609060101010101" charset="-122"/>
                      </a:endParaRPr>
                    </a:p>
                  </a:txBody>
                  <a:tcPr/>
                </a:tc>
                <a:tc>
                  <a:txBody>
                    <a:bodyPr/>
                    <a:p>
                      <a:pPr algn="ctr">
                        <a:buNone/>
                      </a:pPr>
                      <a:r>
                        <a:rPr lang="zh-CN" altLang="en-US" sz="1200">
                          <a:latin typeface="仿宋" panose="02010609060101010101" charset="-122"/>
                          <a:ea typeface="仿宋" panose="02010609060101010101" charset="-122"/>
                        </a:rPr>
                        <a:t>处罚公司</a:t>
                      </a:r>
                      <a:endParaRPr lang="zh-CN" altLang="en-US" sz="1200">
                        <a:latin typeface="仿宋" panose="02010609060101010101" charset="-122"/>
                        <a:ea typeface="仿宋" panose="02010609060101010101" charset="-122"/>
                      </a:endParaRPr>
                    </a:p>
                  </a:txBody>
                  <a:tcPr/>
                </a:tc>
                <a:tc>
                  <a:txBody>
                    <a:bodyPr/>
                    <a:p>
                      <a:pPr algn="ctr">
                        <a:buNone/>
                      </a:pPr>
                      <a:r>
                        <a:rPr lang="zh-CN" altLang="en-US" sz="1200">
                          <a:latin typeface="仿宋" panose="02010609060101010101" charset="-122"/>
                          <a:ea typeface="仿宋" panose="02010609060101010101" charset="-122"/>
                        </a:rPr>
                        <a:t>处罚时间</a:t>
                      </a:r>
                      <a:endParaRPr lang="zh-CN" altLang="en-US" sz="1200">
                        <a:latin typeface="仿宋" panose="02010609060101010101" charset="-122"/>
                        <a:ea typeface="仿宋" panose="02010609060101010101" charset="-122"/>
                      </a:endParaRPr>
                    </a:p>
                  </a:txBody>
                  <a:tcPr/>
                </a:tc>
                <a:tc>
                  <a:txBody>
                    <a:bodyPr/>
                    <a:p>
                      <a:pPr algn="ctr">
                        <a:buNone/>
                      </a:pPr>
                      <a:r>
                        <a:rPr lang="zh-CN" altLang="en-US" sz="1200">
                          <a:latin typeface="仿宋" panose="02010609060101010101" charset="-122"/>
                          <a:ea typeface="仿宋" panose="02010609060101010101" charset="-122"/>
                        </a:rPr>
                        <a:t>处罚详情</a:t>
                      </a:r>
                      <a:endParaRPr lang="zh-CN" altLang="en-US" sz="1200">
                        <a:latin typeface="仿宋" panose="02010609060101010101" charset="-122"/>
                        <a:ea typeface="仿宋" panose="02010609060101010101" charset="-122"/>
                      </a:endParaRPr>
                    </a:p>
                  </a:txBody>
                  <a:tcPr/>
                </a:tc>
              </a:tr>
              <a:tr h="728345">
                <a:tc>
                  <a:txBody>
                    <a:bodyPr/>
                    <a:p>
                      <a:pPr algn="just">
                        <a:buNone/>
                      </a:pPr>
                      <a:endParaRPr lang="zh-CN" altLang="en-US" sz="1200" b="1">
                        <a:latin typeface="仿宋" panose="02010609060101010101" charset="-122"/>
                        <a:ea typeface="仿宋" panose="02010609060101010101" charset="-122"/>
                        <a:cs typeface="仿宋" panose="02010609060101010101" charset="-122"/>
                      </a:endParaRPr>
                    </a:p>
                    <a:p>
                      <a:pPr algn="just">
                        <a:buNone/>
                      </a:pPr>
                      <a:r>
                        <a:rPr lang="zh-CN" altLang="en-US" sz="1200" b="1">
                          <a:latin typeface="仿宋" panose="02010609060101010101" charset="-122"/>
                          <a:ea typeface="仿宋" panose="02010609060101010101" charset="-122"/>
                          <a:cs typeface="仿宋" panose="02010609060101010101" charset="-122"/>
                        </a:rPr>
                        <a:t>03</a:t>
                      </a:r>
                      <a:r>
                        <a:rPr lang="en-US" altLang="zh-CN" sz="1200" b="1">
                          <a:latin typeface="仿宋" panose="02010609060101010101" charset="-122"/>
                          <a:ea typeface="仿宋" panose="02010609060101010101" charset="-122"/>
                          <a:cs typeface="仿宋" panose="02010609060101010101" charset="-122"/>
                        </a:rPr>
                        <a:t> </a:t>
                      </a:r>
                      <a:r>
                        <a:rPr lang="zh-CN" altLang="en-US" sz="1200" b="1">
                          <a:latin typeface="仿宋" panose="02010609060101010101" charset="-122"/>
                          <a:ea typeface="仿宋" panose="02010609060101010101" charset="-122"/>
                          <a:cs typeface="仿宋" panose="02010609060101010101" charset="-122"/>
                        </a:rPr>
                        <a:t>山东</a:t>
                      </a:r>
                      <a:endParaRPr lang="zh-CN" altLang="en-US" sz="1200" b="1">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cs typeface="仿宋" panose="02010609060101010101" charset="-122"/>
                      </a:endParaRPr>
                    </a:p>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瑞银信支付技术有限公司</a:t>
                      </a:r>
                      <a:endParaRPr lang="zh-CN" altLang="en-US" sz="1200">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 </a:t>
                      </a:r>
                      <a:r>
                        <a:rPr lang="en-US" altLang="zh-CN" sz="1200">
                          <a:latin typeface="仿宋" panose="02010609060101010101" charset="-122"/>
                          <a:ea typeface="仿宋" panose="02010609060101010101" charset="-122"/>
                        </a:rPr>
                        <a:t> </a:t>
                      </a:r>
                      <a:r>
                        <a:rPr lang="zh-CN" altLang="en-US" sz="1200">
                          <a:latin typeface="仿宋" panose="02010609060101010101" charset="-122"/>
                          <a:ea typeface="仿宋" panose="02010609060101010101" charset="-122"/>
                        </a:rPr>
                        <a:t>2024/8/30</a:t>
                      </a:r>
                      <a:endParaRPr lang="zh-CN" altLang="en-US"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因与身份不明的客户进行交易等原因，中国人民银行山东省分行依法对该单位给予警告，处以人民币432万元罚款，并对2名相关责任人共处以人民币23万元罚款。（合并处罚）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727710">
                <a:tc>
                  <a:txBody>
                    <a:bodyPr/>
                    <a:p>
                      <a:pPr algn="just">
                        <a:buNone/>
                      </a:pPr>
                      <a:endParaRPr lang="en-US" altLang="zh-CN" sz="1200">
                        <a:latin typeface="仿宋" panose="02010609060101010101" charset="-122"/>
                        <a:ea typeface="仿宋" panose="02010609060101010101" charset="-122"/>
                        <a:cs typeface="仿宋" panose="02010609060101010101" charset="-122"/>
                      </a:endParaRPr>
                    </a:p>
                    <a:p>
                      <a:pPr algn="just">
                        <a:buNone/>
                      </a:pPr>
                      <a:r>
                        <a:rPr lang="en-US" altLang="zh-CN" sz="1200" b="1">
                          <a:latin typeface="仿宋" panose="02010609060101010101" charset="-122"/>
                          <a:ea typeface="仿宋" panose="02010609060101010101" charset="-122"/>
                          <a:cs typeface="仿宋" panose="02010609060101010101" charset="-122"/>
                        </a:rPr>
                        <a:t>04 广东</a:t>
                      </a:r>
                      <a:endParaRPr lang="en-US" altLang="zh-CN" sz="1200" b="1">
                        <a:latin typeface="仿宋" panose="02010609060101010101" charset="-122"/>
                        <a:ea typeface="仿宋" panose="02010609060101010101" charset="-122"/>
                        <a:cs typeface="仿宋" panose="02010609060101010101" charset="-122"/>
                      </a:endParaRPr>
                    </a:p>
                  </a:txBody>
                  <a:tcPr/>
                </a:tc>
                <a:tc>
                  <a:txBody>
                    <a:bodyPr/>
                    <a:p>
                      <a:pPr algn="just">
                        <a:buNone/>
                      </a:pPr>
                      <a:endParaRPr sz="1200">
                        <a:latin typeface="仿宋" panose="02010609060101010101" charset="-122"/>
                        <a:ea typeface="仿宋" panose="02010609060101010101" charset="-122"/>
                        <a:cs typeface="仿宋" panose="02010609060101010101" charset="-122"/>
                      </a:endParaRPr>
                    </a:p>
                    <a:p>
                      <a:pPr algn="just">
                        <a:buNone/>
                      </a:pPr>
                      <a:r>
                        <a:rPr lang="en-US" sz="1200">
                          <a:latin typeface="仿宋" panose="02010609060101010101" charset="-122"/>
                          <a:ea typeface="仿宋" panose="02010609060101010101" charset="-122"/>
                          <a:cs typeface="仿宋" panose="02010609060101010101" charset="-122"/>
                        </a:rPr>
                        <a:t> </a:t>
                      </a:r>
                      <a:r>
                        <a:rPr sz="1200">
                          <a:latin typeface="仿宋" panose="02010609060101010101" charset="-122"/>
                          <a:ea typeface="仿宋" panose="02010609060101010101" charset="-122"/>
                          <a:cs typeface="仿宋" panose="02010609060101010101" charset="-122"/>
                        </a:rPr>
                        <a:t>茂名电白长江村镇银行</a:t>
                      </a:r>
                      <a:endParaRPr sz="1200">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 </a:t>
                      </a:r>
                      <a:r>
                        <a:rPr lang="en-US" altLang="zh-CN" sz="1200">
                          <a:latin typeface="仿宋" panose="02010609060101010101" charset="-122"/>
                          <a:ea typeface="仿宋" panose="02010609060101010101" charset="-122"/>
                        </a:rPr>
                        <a:t> </a:t>
                      </a:r>
                      <a:r>
                        <a:rPr lang="zh-CN" altLang="en-US" sz="1200">
                          <a:latin typeface="仿宋" panose="02010609060101010101" charset="-122"/>
                          <a:ea typeface="仿宋" panose="02010609060101010101" charset="-122"/>
                        </a:rPr>
                        <a:t>2024/8/30</a:t>
                      </a:r>
                      <a:endParaRPr lang="zh-CN" altLang="en-US"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因未按规定重新识别客户；未按规定对高风险客户采取强化识别措施等原因，中国人民银行茂名市分行依法对该单位给予警告，处以人民币103.91万元罚款，并对1</a:t>
                      </a: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名相关责任人处以人民币3.8万元罚款。（合并处罚）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912495">
                <a:tc>
                  <a:txBody>
                    <a:bodyPr/>
                    <a:p>
                      <a:pPr algn="just">
                        <a:buNone/>
                      </a:pPr>
                      <a:endParaRPr lang="en-US" altLang="zh-CN" sz="1200">
                        <a:latin typeface="仿宋" panose="02010609060101010101" charset="-122"/>
                        <a:ea typeface="仿宋" panose="02010609060101010101" charset="-122"/>
                      </a:endParaRPr>
                    </a:p>
                    <a:p>
                      <a:pPr algn="just">
                        <a:buNone/>
                      </a:pPr>
                      <a:endParaRPr lang="en-US" altLang="zh-CN" sz="1200">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cs typeface="仿宋" panose="02010609060101010101" charset="-122"/>
                      </a:endParaRPr>
                    </a:p>
                    <a:p>
                      <a:pPr algn="just">
                        <a:buNone/>
                      </a:pPr>
                      <a:endParaRPr sz="1200">
                        <a:latin typeface="仿宋" panose="02010609060101010101" charset="-122"/>
                        <a:ea typeface="仿宋" panose="02010609060101010101" charset="-122"/>
                        <a:cs typeface="仿宋" panose="02010609060101010101" charset="-122"/>
                      </a:endParaRPr>
                    </a:p>
                    <a:p>
                      <a:pPr algn="just">
                        <a:buNone/>
                      </a:pPr>
                      <a:r>
                        <a:rPr lang="en-US" sz="1200">
                          <a:latin typeface="仿宋" panose="02010609060101010101" charset="-122"/>
                          <a:ea typeface="仿宋" panose="02010609060101010101" charset="-122"/>
                          <a:cs typeface="仿宋" panose="02010609060101010101" charset="-122"/>
                        </a:rPr>
                        <a:t> </a:t>
                      </a:r>
                      <a:r>
                        <a:rPr sz="1200">
                          <a:latin typeface="仿宋" panose="02010609060101010101" charset="-122"/>
                          <a:ea typeface="仿宋" panose="02010609060101010101" charset="-122"/>
                          <a:cs typeface="仿宋" panose="02010609060101010101" charset="-122"/>
                        </a:rPr>
                        <a:t>深圳前海微众银行</a:t>
                      </a:r>
                      <a:endParaRPr sz="1200">
                        <a:latin typeface="仿宋" panose="02010609060101010101" charset="-122"/>
                        <a:ea typeface="仿宋" panose="02010609060101010101" charset="-122"/>
                        <a:cs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endParaRPr sz="1200">
                        <a:latin typeface="仿宋" panose="02010609060101010101" charset="-122"/>
                        <a:ea typeface="仿宋" panose="02010609060101010101" charset="-122"/>
                      </a:endParaRPr>
                    </a:p>
                    <a:p>
                      <a:pPr algn="just">
                        <a:buNone/>
                      </a:pPr>
                      <a:r>
                        <a:rPr sz="1200">
                          <a:latin typeface="仿宋" panose="02010609060101010101" charset="-122"/>
                          <a:ea typeface="仿宋" panose="02010609060101010101" charset="-122"/>
                        </a:rPr>
                        <a:t> </a:t>
                      </a:r>
                      <a:r>
                        <a:rPr lang="en-US" sz="1200">
                          <a:latin typeface="仿宋" panose="02010609060101010101" charset="-122"/>
                          <a:ea typeface="仿宋" panose="02010609060101010101" charset="-122"/>
                        </a:rPr>
                        <a:t> </a:t>
                      </a:r>
                      <a:r>
                        <a:rPr sz="1200">
                          <a:latin typeface="仿宋" panose="02010609060101010101" charset="-122"/>
                          <a:ea typeface="仿宋" panose="02010609060101010101" charset="-122"/>
                        </a:rPr>
                        <a:t>2024/9/29</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按规定履行客户身份识别义务；未按规定保存客户身份资料和交易记录；未按规定报送大额交易报告或者可疑交易报告；与身份不明的客户进行交易等原因，中国人民银行深圳市分行依法对该单位给予警告，处以人民币1387万元罚款，并对4名相关责任人共处以人民币19.75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727710">
                <a:tc>
                  <a:txBody>
                    <a:bodyPr/>
                    <a:p>
                      <a:pPr algn="just">
                        <a:buNone/>
                      </a:pPr>
                      <a:endParaRPr lang="en-US" altLang="zh-CN" sz="1200">
                        <a:latin typeface="仿宋" panose="02010609060101010101" charset="-122"/>
                        <a:ea typeface="仿宋" panose="02010609060101010101" charset="-122"/>
                        <a:cs typeface="仿宋" panose="02010609060101010101" charset="-122"/>
                      </a:endParaRPr>
                    </a:p>
                    <a:p>
                      <a:pPr algn="just">
                        <a:buNone/>
                      </a:pPr>
                      <a:r>
                        <a:rPr lang="zh-CN" altLang="en-US" sz="1200" b="1">
                          <a:latin typeface="仿宋" panose="02010609060101010101" charset="-122"/>
                          <a:ea typeface="仿宋" panose="02010609060101010101" charset="-122"/>
                          <a:cs typeface="仿宋" panose="02010609060101010101" charset="-122"/>
                        </a:rPr>
                        <a:t>05</a:t>
                      </a:r>
                      <a:r>
                        <a:rPr lang="en-US" altLang="zh-CN" sz="1200" b="1">
                          <a:latin typeface="仿宋" panose="02010609060101010101" charset="-122"/>
                          <a:ea typeface="仿宋" panose="02010609060101010101" charset="-122"/>
                          <a:cs typeface="仿宋" panose="02010609060101010101" charset="-122"/>
                        </a:rPr>
                        <a:t> </a:t>
                      </a:r>
                      <a:r>
                        <a:rPr lang="zh-CN" altLang="en-US" sz="1200" b="1">
                          <a:latin typeface="仿宋" panose="02010609060101010101" charset="-122"/>
                          <a:ea typeface="仿宋" panose="02010609060101010101" charset="-122"/>
                          <a:cs typeface="仿宋" panose="02010609060101010101" charset="-122"/>
                        </a:rPr>
                        <a:t>四川</a:t>
                      </a:r>
                      <a:endParaRPr lang="zh-CN" altLang="en-US" sz="1200" b="1">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cs typeface="仿宋" panose="02010609060101010101" charset="-122"/>
                      </a:endParaRPr>
                    </a:p>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中信银行成都分行</a:t>
                      </a:r>
                      <a:endParaRPr lang="zh-CN" altLang="en-US" sz="1200">
                        <a:latin typeface="仿宋" panose="02010609060101010101" charset="-122"/>
                        <a:ea typeface="仿宋" panose="02010609060101010101" charset="-122"/>
                        <a:cs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r>
                        <a:rPr sz="1200">
                          <a:latin typeface="仿宋" panose="02010609060101010101" charset="-122"/>
                          <a:ea typeface="仿宋" panose="02010609060101010101" charset="-122"/>
                        </a:rPr>
                        <a:t> </a:t>
                      </a:r>
                      <a:r>
                        <a:rPr lang="en-US" sz="1200">
                          <a:latin typeface="仿宋" panose="02010609060101010101" charset="-122"/>
                          <a:ea typeface="仿宋" panose="02010609060101010101" charset="-122"/>
                        </a:rPr>
                        <a:t> </a:t>
                      </a:r>
                      <a:r>
                        <a:rPr sz="1200">
                          <a:latin typeface="仿宋" panose="02010609060101010101" charset="-122"/>
                          <a:ea typeface="仿宋" panose="02010609060101010101" charset="-122"/>
                        </a:rPr>
                        <a:t>2024/8/30</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因未按规定履行客户身份识别义务；未按规定报送可疑交易报告等原因，中国人民银行四川省分行依法对该单位给予警告，处以人民币74.4万元罚款，并对2名相关责任人共处以人民币5万元罚款。（合并处罚）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798830">
                <a:tc>
                  <a:txBody>
                    <a:bodyPr/>
                    <a:p>
                      <a:pPr algn="just">
                        <a:buNone/>
                      </a:pPr>
                      <a:endParaRPr lang="zh-CN" altLang="en-US" sz="1200">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巴中农村商业银行南江支行</a:t>
                      </a:r>
                      <a:endParaRPr lang="zh-CN" altLang="en-US" sz="1200">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r>
                        <a:rPr sz="1200">
                          <a:latin typeface="仿宋" panose="02010609060101010101" charset="-122"/>
                          <a:ea typeface="仿宋" panose="02010609060101010101" charset="-122"/>
                        </a:rPr>
                        <a:t> </a:t>
                      </a:r>
                      <a:r>
                        <a:rPr lang="en-US" sz="1200">
                          <a:latin typeface="仿宋" panose="02010609060101010101" charset="-122"/>
                          <a:ea typeface="仿宋" panose="02010609060101010101" charset="-122"/>
                        </a:rPr>
                        <a:t> </a:t>
                      </a:r>
                      <a:r>
                        <a:rPr sz="1200">
                          <a:latin typeface="仿宋" panose="02010609060101010101" charset="-122"/>
                          <a:ea typeface="仿宋" panose="02010609060101010101" charset="-122"/>
                        </a:rPr>
                        <a:t>2024/8/30</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因未按规定履行客户身份识别义务等原因，中国人民银行四川省分行依法对该单位给予警告，处以人民币118.56万元罚款，并对2名相关责任人共处以人民币5万元罚款。（合并处罚）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728345">
                <a:tc>
                  <a:txBody>
                    <a:bodyPr/>
                    <a:p>
                      <a:pPr algn="just">
                        <a:buNone/>
                      </a:pPr>
                      <a:endParaRPr lang="en-US" altLang="zh-CN" sz="1200">
                        <a:latin typeface="仿宋" panose="02010609060101010101" charset="-122"/>
                        <a:ea typeface="仿宋" panose="02010609060101010101" charset="-122"/>
                      </a:endParaRPr>
                    </a:p>
                    <a:p>
                      <a:pPr algn="just">
                        <a:buNone/>
                      </a:pPr>
                      <a:endParaRPr lang="en-US" altLang="zh-CN" sz="1200">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雅安农村商业银行汉源支行</a:t>
                      </a:r>
                      <a:endParaRPr lang="zh-CN" altLang="en-US" sz="1200">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r>
                        <a:rPr sz="1200">
                          <a:latin typeface="仿宋" panose="02010609060101010101" charset="-122"/>
                          <a:ea typeface="仿宋" panose="02010609060101010101" charset="-122"/>
                        </a:rPr>
                        <a:t> </a:t>
                      </a:r>
                      <a:r>
                        <a:rPr lang="en-US" sz="1200">
                          <a:latin typeface="仿宋" panose="02010609060101010101" charset="-122"/>
                          <a:ea typeface="仿宋" panose="02010609060101010101" charset="-122"/>
                        </a:rPr>
                        <a:t> </a:t>
                      </a:r>
                      <a:r>
                        <a:rPr sz="1200">
                          <a:latin typeface="仿宋" panose="02010609060101010101" charset="-122"/>
                          <a:ea typeface="仿宋" panose="02010609060101010101" charset="-122"/>
                        </a:rPr>
                        <a:t>2024/8/30</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因未按规定履行客户身份识别义务；未按规定报送可疑交易报告等原因，中国人民银行四川省分行依法对该单位给予警告，处以人民币187.16万元罚款，并对3名相关责任人共处以人民币11万元罚款。（合并处罚）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bl>
          </a:graphicData>
        </a:graphic>
      </p:graphicFrame>
      <p:sp>
        <p:nvSpPr>
          <p:cNvPr id="11" name="文本框 10"/>
          <p:cNvSpPr txBox="1"/>
          <p:nvPr/>
        </p:nvSpPr>
        <p:spPr>
          <a:xfrm>
            <a:off x="9407525" y="6309360"/>
            <a:ext cx="2794000" cy="59118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依法合规</a:t>
            </a:r>
            <a:r>
              <a:rPr lang="en-US" altLang="zh-CN"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 </a:t>
            </a:r>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行稳致远</a:t>
            </a:r>
            <a:endPar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endParaRPr>
          </a:p>
        </p:txBody>
      </p:sp>
    </p:spTree>
  </p:cSld>
  <p:clrMapOvr>
    <a:masterClrMapping/>
  </p:clrMapOvr>
  <p:transition/>
  <p:timing>
    <p:tnLst>
      <p:par>
        <p:cTn id="1" dur="indefinite" restart="never" nodeType="tmRoot"/>
      </p:par>
    </p:tnLst>
    <p:bldLst>
      <p:bldP spid="1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7" y="116841"/>
            <a:ext cx="6378612" cy="898525"/>
            <a:chOff x="0" y="188301"/>
            <a:chExt cx="10768264" cy="898628"/>
          </a:xfrm>
        </p:grpSpPr>
        <p:sp>
          <p:nvSpPr>
            <p:cNvPr id="2" name="Freeform 16"/>
            <p:cNvSpPr/>
            <p:nvPr/>
          </p:nvSpPr>
          <p:spPr>
            <a:xfrm>
              <a:off x="0" y="188301"/>
              <a:ext cx="10768264" cy="898628"/>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78255" y="296898"/>
              <a:ext cx="9642606" cy="583632"/>
            </a:xfrm>
            <a:prstGeom prst="rect">
              <a:avLst/>
            </a:prstGeom>
            <a:noFill/>
          </p:spPr>
          <p:txBody>
            <a:bodyPr wrap="square" rtlCol="0">
              <a:spAutoFit/>
            </a:bodyPr>
            <a:lstStyle/>
            <a:p>
              <a:pPr marL="0" lvl="1" algn="ctr" defTabSz="914400" fontAlgn="base">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  </a:t>
              </a:r>
              <a:r>
                <a:rPr lang="en-US" altLang="zh-CN" sz="3200" b="1" dirty="0">
                  <a:solidFill>
                    <a:schemeClr val="bg1"/>
                  </a:solidFill>
                  <a:latin typeface="微软雅黑" panose="020B0503020204020204" pitchFamily="34" charset="-122"/>
                  <a:ea typeface="微软雅黑" panose="020B0503020204020204" pitchFamily="34" charset="-122"/>
                  <a:sym typeface="+mn-lt"/>
                </a:rPr>
                <a:t>相关处罚详情</a:t>
              </a:r>
              <a:endParaRPr lang="en-US" altLang="zh-CN" sz="3200" b="1" dirty="0">
                <a:solidFill>
                  <a:schemeClr val="bg1"/>
                </a:solidFill>
                <a:latin typeface="微软雅黑" panose="020B0503020204020204" pitchFamily="34" charset="-122"/>
                <a:ea typeface="微软雅黑" panose="020B0503020204020204" pitchFamily="34" charset="-122"/>
                <a:sym typeface="+mn-lt"/>
              </a:endParaRPr>
            </a:p>
          </p:txBody>
        </p:sp>
      </p:grpSp>
      <p:sp>
        <p:nvSpPr>
          <p:cNvPr id="12"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pic>
        <p:nvPicPr>
          <p:cNvPr id="30" name="图片 29" descr="微信图片_20240105165339"/>
          <p:cNvPicPr>
            <a:picLocks noChangeAspect="1"/>
          </p:cNvPicPr>
          <p:nvPr/>
        </p:nvPicPr>
        <p:blipFill>
          <a:blip r:embed="rId1"/>
          <a:stretch>
            <a:fillRect/>
          </a:stretch>
        </p:blipFill>
        <p:spPr>
          <a:xfrm>
            <a:off x="9407525" y="188595"/>
            <a:ext cx="2712720" cy="620395"/>
          </a:xfrm>
          <a:prstGeom prst="rect">
            <a:avLst/>
          </a:prstGeom>
        </p:spPr>
      </p:pic>
      <p:graphicFrame>
        <p:nvGraphicFramePr>
          <p:cNvPr id="6" name="表格 5"/>
          <p:cNvGraphicFramePr/>
          <p:nvPr>
            <p:custDataLst>
              <p:tags r:id="rId2"/>
            </p:custDataLst>
          </p:nvPr>
        </p:nvGraphicFramePr>
        <p:xfrm>
          <a:off x="1342390" y="1628775"/>
          <a:ext cx="9288145" cy="3611245"/>
        </p:xfrm>
        <a:graphic>
          <a:graphicData uri="http://schemas.openxmlformats.org/drawingml/2006/table">
            <a:tbl>
              <a:tblPr firstRow="1" bandRow="1">
                <a:tableStyleId>{10A1B5D5-9B99-4C35-A422-299274C87663}</a:tableStyleId>
              </a:tblPr>
              <a:tblGrid>
                <a:gridCol w="918210"/>
                <a:gridCol w="2218690"/>
                <a:gridCol w="905510"/>
                <a:gridCol w="5245735"/>
              </a:tblGrid>
              <a:tr h="360045">
                <a:tc>
                  <a:txBody>
                    <a:bodyPr/>
                    <a:p>
                      <a:pPr algn="ctr">
                        <a:buNone/>
                      </a:pPr>
                      <a:r>
                        <a:rPr lang="zh-CN" altLang="en-US" sz="1200">
                          <a:latin typeface="仿宋" panose="02010609060101010101" charset="-122"/>
                          <a:ea typeface="仿宋" panose="02010609060101010101" charset="-122"/>
                        </a:rPr>
                        <a:t>地区</a:t>
                      </a:r>
                      <a:endParaRPr lang="zh-CN" altLang="en-US" sz="1200">
                        <a:latin typeface="仿宋" panose="02010609060101010101" charset="-122"/>
                        <a:ea typeface="仿宋" panose="02010609060101010101" charset="-122"/>
                      </a:endParaRPr>
                    </a:p>
                  </a:txBody>
                  <a:tcPr/>
                </a:tc>
                <a:tc>
                  <a:txBody>
                    <a:bodyPr/>
                    <a:p>
                      <a:pPr algn="ctr">
                        <a:buNone/>
                      </a:pPr>
                      <a:r>
                        <a:rPr lang="zh-CN" altLang="en-US" sz="1200">
                          <a:latin typeface="仿宋" panose="02010609060101010101" charset="-122"/>
                          <a:ea typeface="仿宋" panose="02010609060101010101" charset="-122"/>
                        </a:rPr>
                        <a:t>处罚公司</a:t>
                      </a:r>
                      <a:endParaRPr lang="zh-CN" altLang="en-US" sz="1200">
                        <a:latin typeface="仿宋" panose="02010609060101010101" charset="-122"/>
                        <a:ea typeface="仿宋" panose="02010609060101010101" charset="-122"/>
                      </a:endParaRPr>
                    </a:p>
                  </a:txBody>
                  <a:tcPr/>
                </a:tc>
                <a:tc>
                  <a:txBody>
                    <a:bodyPr/>
                    <a:p>
                      <a:pPr algn="ctr">
                        <a:buNone/>
                      </a:pPr>
                      <a:r>
                        <a:rPr lang="zh-CN" altLang="en-US" sz="1200">
                          <a:latin typeface="仿宋" panose="02010609060101010101" charset="-122"/>
                          <a:ea typeface="仿宋" panose="02010609060101010101" charset="-122"/>
                        </a:rPr>
                        <a:t>处罚时间</a:t>
                      </a:r>
                      <a:endParaRPr lang="zh-CN" altLang="en-US" sz="1200">
                        <a:latin typeface="仿宋" panose="02010609060101010101" charset="-122"/>
                        <a:ea typeface="仿宋" panose="02010609060101010101" charset="-122"/>
                      </a:endParaRPr>
                    </a:p>
                  </a:txBody>
                  <a:tcPr/>
                </a:tc>
                <a:tc>
                  <a:txBody>
                    <a:bodyPr/>
                    <a:p>
                      <a:pPr algn="ctr">
                        <a:buNone/>
                      </a:pPr>
                      <a:r>
                        <a:rPr lang="zh-CN" altLang="en-US" sz="1200">
                          <a:latin typeface="仿宋" panose="02010609060101010101" charset="-122"/>
                          <a:ea typeface="仿宋" panose="02010609060101010101" charset="-122"/>
                        </a:rPr>
                        <a:t>处罚详情</a:t>
                      </a:r>
                      <a:endParaRPr lang="zh-CN" altLang="en-US" sz="1200">
                        <a:latin typeface="仿宋" panose="02010609060101010101" charset="-122"/>
                        <a:ea typeface="仿宋" panose="02010609060101010101" charset="-122"/>
                      </a:endParaRPr>
                    </a:p>
                  </a:txBody>
                  <a:tcPr/>
                </a:tc>
              </a:tr>
              <a:tr h="805815">
                <a:tc>
                  <a:txBody>
                    <a:bodyPr/>
                    <a:p>
                      <a:pPr algn="just">
                        <a:buNone/>
                      </a:pPr>
                      <a:endParaRPr lang="zh-CN" altLang="en-US" sz="1200">
                        <a:latin typeface="仿宋" panose="02010609060101010101" charset="-122"/>
                        <a:ea typeface="仿宋" panose="02010609060101010101" charset="-122"/>
                        <a:cs typeface="仿宋" panose="02010609060101010101" charset="-122"/>
                      </a:endParaRPr>
                    </a:p>
                    <a:p>
                      <a:pPr algn="just">
                        <a:buNone/>
                      </a:pPr>
                      <a:r>
                        <a:rPr lang="en-US" altLang="zh-CN" sz="1200" b="1">
                          <a:latin typeface="仿宋" panose="02010609060101010101" charset="-122"/>
                          <a:ea typeface="仿宋" panose="02010609060101010101" charset="-122"/>
                          <a:cs typeface="仿宋" panose="02010609060101010101" charset="-122"/>
                        </a:rPr>
                        <a:t>05 </a:t>
                      </a:r>
                      <a:r>
                        <a:rPr lang="zh-CN" altLang="en-US" sz="1200" b="1">
                          <a:latin typeface="仿宋" panose="02010609060101010101" charset="-122"/>
                          <a:ea typeface="仿宋" panose="02010609060101010101" charset="-122"/>
                          <a:cs typeface="仿宋" panose="02010609060101010101" charset="-122"/>
                        </a:rPr>
                        <a:t>四川</a:t>
                      </a:r>
                      <a:endParaRPr lang="zh-CN" altLang="en-US" sz="1200" b="1">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cs typeface="仿宋" panose="02010609060101010101" charset="-122"/>
                      </a:endParaRPr>
                    </a:p>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四川叙永农村商业银行</a:t>
                      </a:r>
                      <a:endParaRPr lang="zh-CN" altLang="en-US" sz="1200">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 2024/9/29</a:t>
                      </a:r>
                      <a:endParaRPr lang="zh-CN" altLang="en-US"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因未按规定履行客户身份识别义务等原因，中国人民银行泸州市分行依法对该单位给予警告，处以人民币42.9万元罚款，并对1名相关责任人处以人民币1.3万元罚款。（合并处罚）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708025">
                <a:tc>
                  <a:txBody>
                    <a:bodyPr/>
                    <a:p>
                      <a:pPr algn="just">
                        <a:buNone/>
                      </a:pPr>
                      <a:r>
                        <a:rPr lang="en-US" altLang="zh-CN" sz="1200" b="1">
                          <a:latin typeface="仿宋" panose="02010609060101010101" charset="-122"/>
                          <a:ea typeface="仿宋" panose="02010609060101010101" charset="-122"/>
                          <a:cs typeface="仿宋" panose="02010609060101010101" charset="-122"/>
                        </a:rPr>
                        <a:t>06 宁夏</a:t>
                      </a:r>
                      <a:endParaRPr sz="1200" b="1">
                        <a:latin typeface="仿宋" panose="02010609060101010101" charset="-122"/>
                        <a:ea typeface="仿宋" panose="02010609060101010101" charset="-122"/>
                        <a:cs typeface="仿宋" panose="02010609060101010101" charset="-122"/>
                      </a:endParaRPr>
                    </a:p>
                    <a:p>
                      <a:pPr algn="just">
                        <a:buNone/>
                      </a:pPr>
                      <a:endParaRPr lang="en-US" altLang="zh-CN" sz="1200" b="1">
                        <a:latin typeface="仿宋" panose="02010609060101010101" charset="-122"/>
                        <a:ea typeface="仿宋" panose="02010609060101010101" charset="-122"/>
                        <a:cs typeface="仿宋" panose="02010609060101010101" charset="-122"/>
                      </a:endParaRPr>
                    </a:p>
                  </a:txBody>
                  <a:tcPr/>
                </a:tc>
                <a:tc>
                  <a:txBody>
                    <a:bodyPr/>
                    <a:p>
                      <a:pPr algn="just">
                        <a:buNone/>
                      </a:pPr>
                      <a:r>
                        <a:rPr sz="1200">
                          <a:latin typeface="仿宋" panose="02010609060101010101" charset="-122"/>
                          <a:ea typeface="仿宋" panose="02010609060101010101" charset="-122"/>
                        </a:rPr>
                        <a:t>拉卡拉支付股份有限公司宁夏分公司</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rPr>
                        <a:t>  </a:t>
                      </a:r>
                      <a:endParaRPr lang="en-US" altLang="zh-CN"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 </a:t>
                      </a:r>
                      <a:r>
                        <a:rPr lang="zh-CN" altLang="en-US" sz="1200">
                          <a:latin typeface="仿宋" panose="02010609060101010101" charset="-122"/>
                          <a:ea typeface="仿宋" panose="02010609060101010101" charset="-122"/>
                        </a:rPr>
                        <a:t>2024/9/9</a:t>
                      </a:r>
                      <a:endParaRPr lang="zh-CN" altLang="en-US"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因违反特约商户实名制管理规定等原因，中国人民银行宁夏回族自治区分行依法对该单位处以人民币10万元罚款。（合并处罚）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561340">
                <a:tc>
                  <a:txBody>
                    <a:bodyPr/>
                    <a:p>
                      <a:pPr algn="just">
                        <a:buNone/>
                      </a:pPr>
                      <a:endParaRPr lang="en-US" altLang="zh-CN" sz="1200">
                        <a:latin typeface="仿宋" panose="02010609060101010101" charset="-122"/>
                        <a:ea typeface="仿宋" panose="02010609060101010101" charset="-122"/>
                      </a:endParaRPr>
                    </a:p>
                    <a:p>
                      <a:pPr algn="just">
                        <a:buNone/>
                      </a:pPr>
                      <a:endParaRPr lang="en-US" altLang="zh-CN" sz="1200">
                        <a:latin typeface="仿宋" panose="02010609060101010101" charset="-122"/>
                        <a:ea typeface="仿宋" panose="02010609060101010101" charset="-122"/>
                      </a:endParaRPr>
                    </a:p>
                  </a:txBody>
                  <a:tcPr/>
                </a:tc>
                <a:tc>
                  <a:txBody>
                    <a:bodyPr/>
                    <a:p>
                      <a:pPr algn="just">
                        <a:buNone/>
                      </a:pPr>
                      <a:r>
                        <a:rPr sz="1200">
                          <a:latin typeface="仿宋" panose="02010609060101010101" charset="-122"/>
                          <a:ea typeface="仿宋" panose="02010609060101010101" charset="-122"/>
                          <a:cs typeface="仿宋" panose="02010609060101010101" charset="-122"/>
                        </a:rPr>
                        <a:t>现代金融控股(成都)有限公司宁夏分公司</a:t>
                      </a:r>
                      <a:endParaRPr sz="1200">
                        <a:latin typeface="仿宋" panose="02010609060101010101" charset="-122"/>
                        <a:ea typeface="仿宋" panose="02010609060101010101" charset="-122"/>
                        <a:cs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r>
                        <a:rPr sz="1200">
                          <a:latin typeface="仿宋" panose="02010609060101010101" charset="-122"/>
                          <a:ea typeface="仿宋" panose="02010609060101010101" charset="-122"/>
                        </a:rPr>
                        <a:t> 2024/9/9</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因违反特约商户实名制管理规定等原因，中国人民银行宁夏回族自治区分行依法对该单位处以人民币162万元罚款。（合并处罚）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577215">
                <a:tc>
                  <a:txBody>
                    <a:bodyPr/>
                    <a:p>
                      <a:pPr algn="just">
                        <a:buNone/>
                      </a:pPr>
                      <a:endParaRPr lang="en-US" altLang="zh-CN" sz="1200">
                        <a:latin typeface="仿宋" panose="02010609060101010101" charset="-122"/>
                        <a:ea typeface="仿宋" panose="02010609060101010101" charset="-122"/>
                      </a:endParaRPr>
                    </a:p>
                    <a:p>
                      <a:pPr algn="just">
                        <a:buNone/>
                      </a:pPr>
                      <a:endParaRPr lang="en-US" altLang="zh-CN" sz="1200">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乐刷科技有限公司宁夏分公司</a:t>
                      </a:r>
                      <a:endParaRPr lang="zh-CN" altLang="en-US" sz="1200">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r>
                        <a:rPr sz="1200">
                          <a:latin typeface="仿宋" panose="02010609060101010101" charset="-122"/>
                          <a:ea typeface="仿宋" panose="02010609060101010101" charset="-122"/>
                        </a:rPr>
                        <a:t> 2024/9/9</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因违反特约商户实名制管理规定等原因，中国人民银行宁夏回族自治区分行依法对该单位处以人民币59万元罚款。（合并处罚）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r h="598805">
                <a:tc>
                  <a:txBody>
                    <a:bodyPr/>
                    <a:p>
                      <a:pPr algn="just">
                        <a:buNone/>
                      </a:pPr>
                      <a:endParaRPr lang="en-US" altLang="zh-CN" sz="1200">
                        <a:latin typeface="仿宋" panose="02010609060101010101" charset="-122"/>
                        <a:ea typeface="仿宋" panose="02010609060101010101" charset="-122"/>
                      </a:endParaRPr>
                    </a:p>
                    <a:p>
                      <a:pPr algn="just">
                        <a:buNone/>
                      </a:pPr>
                      <a:endParaRPr lang="en-US" altLang="zh-CN" sz="1200">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易生支付有限公司银川分公司</a:t>
                      </a:r>
                      <a:endParaRPr lang="zh-CN" altLang="en-US" sz="1200">
                        <a:latin typeface="仿宋" panose="02010609060101010101" charset="-122"/>
                        <a:ea typeface="仿宋" panose="02010609060101010101" charset="-122"/>
                      </a:endParaRPr>
                    </a:p>
                  </a:txBody>
                  <a:tcPr/>
                </a:tc>
                <a:tc>
                  <a:txBody>
                    <a:bodyPr/>
                    <a:p>
                      <a:pPr algn="just">
                        <a:buNone/>
                      </a:pPr>
                      <a:r>
                        <a:rPr lang="en-US" sz="1200">
                          <a:latin typeface="仿宋" panose="02010609060101010101" charset="-122"/>
                          <a:ea typeface="仿宋" panose="02010609060101010101" charset="-122"/>
                        </a:rPr>
                        <a:t>  </a:t>
                      </a:r>
                      <a:endParaRPr lang="en-US" sz="1200">
                        <a:latin typeface="仿宋" panose="02010609060101010101" charset="-122"/>
                        <a:ea typeface="仿宋" panose="02010609060101010101" charset="-122"/>
                      </a:endParaRPr>
                    </a:p>
                    <a:p>
                      <a:pPr algn="just">
                        <a:buNone/>
                      </a:pPr>
                      <a:r>
                        <a:rPr lang="en-US" sz="1200">
                          <a:latin typeface="仿宋" panose="02010609060101010101" charset="-122"/>
                          <a:ea typeface="仿宋" panose="02010609060101010101" charset="-122"/>
                        </a:rPr>
                        <a:t> </a:t>
                      </a:r>
                      <a:r>
                        <a:rPr sz="1200">
                          <a:latin typeface="仿宋" panose="02010609060101010101" charset="-122"/>
                          <a:ea typeface="仿宋" panose="02010609060101010101" charset="-122"/>
                        </a:rPr>
                        <a:t>2024/9/9</a:t>
                      </a:r>
                      <a:endParaRPr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因违反特约商户实名制管理规定等原因，中国人民银行宁夏回族自治区分行依法对该单位处以人民币174万元罚款。（合并处罚）</a:t>
                      </a:r>
                      <a:endParaRPr lang="zh-CN" altLang="en-US" sz="1200">
                        <a:latin typeface="仿宋" panose="02010609060101010101" charset="-122"/>
                        <a:ea typeface="仿宋" panose="02010609060101010101" charset="-122"/>
                        <a:cs typeface="仿宋" panose="02010609060101010101" charset="-122"/>
                      </a:endParaRPr>
                    </a:p>
                  </a:txBody>
                  <a:tcPr/>
                </a:tc>
              </a:tr>
            </a:tbl>
          </a:graphicData>
        </a:graphic>
      </p:graphicFrame>
      <p:sp>
        <p:nvSpPr>
          <p:cNvPr id="11" name="文本框 10"/>
          <p:cNvSpPr txBox="1"/>
          <p:nvPr/>
        </p:nvSpPr>
        <p:spPr>
          <a:xfrm>
            <a:off x="9396095" y="6266815"/>
            <a:ext cx="2794000" cy="59118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依法合规</a:t>
            </a:r>
            <a:r>
              <a:rPr lang="en-US" altLang="zh-CN"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 </a:t>
            </a:r>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行稳致远</a:t>
            </a:r>
            <a:endPar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endParaRPr>
          </a:p>
        </p:txBody>
      </p:sp>
    </p:spTree>
  </p:cSld>
  <p:clrMapOvr>
    <a:masterClrMapping/>
  </p:clrMapOvr>
  <p:transition/>
  <p:timing>
    <p:tnLst>
      <p:par>
        <p:cTn id="1" dur="indefinite" restart="never" nodeType="tmRoot"/>
      </p:par>
    </p:tnLst>
    <p:bldLst>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0070" y="0"/>
            <a:ext cx="9090660" cy="6858000"/>
          </a:xfrm>
          <a:prstGeom prst="rect">
            <a:avLst/>
          </a:prstGeom>
          <a:solidFill>
            <a:srgbClr val="981112"/>
          </a:solidFill>
          <a:ln>
            <a:solidFill>
              <a:srgbClr val="9811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862705" y="1772920"/>
            <a:ext cx="7407910" cy="3317875"/>
            <a:chOff x="5867400" y="2743200"/>
            <a:chExt cx="4589051" cy="2618664"/>
          </a:xfrm>
        </p:grpSpPr>
        <p:sp>
          <p:nvSpPr>
            <p:cNvPr id="5" name="图文框 4"/>
            <p:cNvSpPr/>
            <p:nvPr/>
          </p:nvSpPr>
          <p:spPr>
            <a:xfrm>
              <a:off x="5867400" y="2743200"/>
              <a:ext cx="4589051" cy="2377065"/>
            </a:xfrm>
            <a:prstGeom prst="frame">
              <a:avLst>
                <a:gd name="adj1" fmla="val 53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6045990" y="2970736"/>
              <a:ext cx="4270028" cy="2391128"/>
            </a:xfrm>
            <a:prstGeom prst="rect">
              <a:avLst/>
            </a:prstGeom>
            <a:noFill/>
          </p:spPr>
          <p:txBody>
            <a:bodyPr wrap="square" rtlCol="0">
              <a:noAutofit/>
            </a:bodyPr>
            <a:lstStyle/>
            <a:p>
              <a:pPr algn="ctr"/>
              <a:endParaRPr lang="zh-CN" altLang="en-US" sz="4800" b="1" dirty="0">
                <a:solidFill>
                  <a:schemeClr val="bg1"/>
                </a:solidFill>
                <a:latin typeface="微软雅黑" panose="020B0503020204020204" pitchFamily="34" charset="-122"/>
                <a:ea typeface="微软雅黑" panose="020B0503020204020204" pitchFamily="34" charset="-122"/>
              </a:endParaRPr>
            </a:p>
            <a:p>
              <a:pPr algn="ctr"/>
              <a:r>
                <a:rPr lang="zh-CN" altLang="en-US" sz="4800" b="1" dirty="0">
                  <a:solidFill>
                    <a:schemeClr val="bg1"/>
                  </a:solidFill>
                  <a:latin typeface="微软雅黑" panose="020B0503020204020204" pitchFamily="34" charset="-122"/>
                  <a:ea typeface="微软雅黑" panose="020B0503020204020204" pitchFamily="34" charset="-122"/>
                </a:rPr>
                <a:t>新增</a:t>
              </a:r>
              <a:r>
                <a:rPr lang="zh-CN" altLang="en-US" sz="4800" b="1" dirty="0">
                  <a:solidFill>
                    <a:schemeClr val="bg1"/>
                  </a:solidFill>
                  <a:latin typeface="微软雅黑" panose="020B0503020204020204" pitchFamily="34" charset="-122"/>
                  <a:ea typeface="微软雅黑" panose="020B0503020204020204" pitchFamily="34" charset="-122"/>
                </a:rPr>
                <a:t>违规案例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118139" y="764345"/>
            <a:ext cx="4248472" cy="829945"/>
          </a:xfrm>
          <a:prstGeom prst="rect">
            <a:avLst/>
          </a:prstGeom>
          <a:noFill/>
        </p:spPr>
        <p:txBody>
          <a:bodyPr wrap="square" rtlCol="0">
            <a:spAutoFit/>
            <a:scene3d>
              <a:camera prst="orthographicFront"/>
              <a:lightRig rig="threePt" dir="t"/>
            </a:scene3d>
          </a:bodyPr>
          <a:lstStyle/>
          <a:p>
            <a:r>
              <a:rPr lang="zh-CN" altLang="en-US" sz="4800" b="1" dirty="0">
                <a:solidFill>
                  <a:srgbClr val="981112"/>
                </a:solidFill>
                <a:latin typeface="微软雅黑" panose="020B0503020204020204" pitchFamily="34" charset="-122"/>
                <a:ea typeface="微软雅黑" panose="020B0503020204020204" pitchFamily="34" charset="-122"/>
              </a:rPr>
              <a:t>PART 0</a:t>
            </a:r>
            <a:r>
              <a:rPr lang="en-US" altLang="zh-CN" sz="4800" b="1" dirty="0">
                <a:solidFill>
                  <a:srgbClr val="981112"/>
                </a:solidFill>
                <a:latin typeface="微软雅黑" panose="020B0503020204020204" pitchFamily="34" charset="-122"/>
                <a:ea typeface="微软雅黑" panose="020B0503020204020204" pitchFamily="34" charset="-122"/>
              </a:rPr>
              <a:t>3</a:t>
            </a:r>
            <a:endParaRPr lang="en-US" altLang="zh-CN" sz="4800" b="1" dirty="0">
              <a:solidFill>
                <a:srgbClr val="981112"/>
              </a:solidFill>
              <a:latin typeface="微软雅黑" panose="020B0503020204020204" pitchFamily="34" charset="-122"/>
              <a:ea typeface="微软雅黑" panose="020B0503020204020204" pitchFamily="34" charset="-122"/>
            </a:endParaRPr>
          </a:p>
        </p:txBody>
      </p:sp>
      <p:sp>
        <p:nvSpPr>
          <p:cNvPr id="12" name="矩形 11"/>
          <p:cNvSpPr/>
          <p:nvPr/>
        </p:nvSpPr>
        <p:spPr>
          <a:xfrm>
            <a:off x="-25400" y="2060575"/>
            <a:ext cx="3125470" cy="3895725"/>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p>
            <a:pPr algn="ctr"/>
            <a:endParaRPr lang="zh-CN" altLang="en-US" sz="2400" dirty="0"/>
          </a:p>
        </p:txBody>
      </p:sp>
      <p:pic>
        <p:nvPicPr>
          <p:cNvPr id="10" name="图片 9" descr="微信图片_20240105165339"/>
          <p:cNvPicPr>
            <a:picLocks noChangeAspect="1"/>
          </p:cNvPicPr>
          <p:nvPr/>
        </p:nvPicPr>
        <p:blipFill>
          <a:blip r:embed="rId2"/>
          <a:stretch>
            <a:fillRect/>
          </a:stretch>
        </p:blipFill>
        <p:spPr>
          <a:xfrm>
            <a:off x="9477375" y="0"/>
            <a:ext cx="2712720" cy="620395"/>
          </a:xfrm>
          <a:prstGeom prst="rect">
            <a:avLst/>
          </a:prstGeom>
        </p:spPr>
      </p:pic>
      <p:sp>
        <p:nvSpPr>
          <p:cNvPr id="11" name="文本框 10"/>
          <p:cNvSpPr txBox="1"/>
          <p:nvPr/>
        </p:nvSpPr>
        <p:spPr>
          <a:xfrm>
            <a:off x="306070" y="6309360"/>
            <a:ext cx="2794000" cy="59118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依法合规</a:t>
            </a:r>
            <a:r>
              <a:rPr lang="en-US" altLang="zh-CN"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 </a:t>
            </a:r>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行稳致远</a:t>
            </a:r>
            <a:endPar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0747" y="116841"/>
            <a:ext cx="6979322" cy="898525"/>
            <a:chOff x="-1014109" y="188301"/>
            <a:chExt cx="11782373" cy="898628"/>
          </a:xfrm>
        </p:grpSpPr>
        <p:sp>
          <p:nvSpPr>
            <p:cNvPr id="2" name="Freeform 16"/>
            <p:cNvSpPr/>
            <p:nvPr/>
          </p:nvSpPr>
          <p:spPr>
            <a:xfrm>
              <a:off x="0" y="188301"/>
              <a:ext cx="10768264" cy="898628"/>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1014109" y="296898"/>
              <a:ext cx="9642606" cy="583632"/>
            </a:xfrm>
            <a:prstGeom prst="rect">
              <a:avLst/>
            </a:prstGeom>
            <a:noFill/>
          </p:spPr>
          <p:txBody>
            <a:bodyPr wrap="square" rtlCol="0">
              <a:spAutoFit/>
            </a:bodyPr>
            <a:lstStyle/>
            <a:p>
              <a:pPr lvl="1" indent="-457200" algn="ctr" defTabSz="914400" fontAlgn="base">
                <a:spcBef>
                  <a:spcPct val="0"/>
                </a:spcBef>
                <a:spcAft>
                  <a:spcPct val="0"/>
                </a:spcAft>
                <a:buFont typeface="Wingdings" panose="05000000000000000000" charset="0"/>
                <a:buChar char="l"/>
              </a:pP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chemeClr val="bg1"/>
                  </a:solidFill>
                  <a:latin typeface="微软雅黑" panose="020B0503020204020204" pitchFamily="34" charset="-122"/>
                  <a:ea typeface="微软雅黑" panose="020B0503020204020204" pitchFamily="34" charset="-122"/>
                  <a:sym typeface="+mn-lt"/>
                </a:rPr>
                <a:t>违规案例</a:t>
              </a:r>
              <a:r>
                <a:rPr lang="en-US" altLang="zh-CN" sz="3200" b="1" dirty="0">
                  <a:solidFill>
                    <a:schemeClr val="bg1"/>
                  </a:solidFill>
                  <a:latin typeface="微软雅黑" panose="020B0503020204020204" pitchFamily="34" charset="-122"/>
                  <a:ea typeface="微软雅黑" panose="020B0503020204020204" pitchFamily="34" charset="-122"/>
                  <a:sym typeface="+mn-lt"/>
                </a:rPr>
                <a:t>详情</a:t>
              </a:r>
              <a:endParaRPr lang="en-US" altLang="zh-CN" sz="3200" b="1" dirty="0">
                <a:solidFill>
                  <a:schemeClr val="bg1"/>
                </a:solidFill>
                <a:latin typeface="微软雅黑" panose="020B0503020204020204" pitchFamily="34" charset="-122"/>
                <a:ea typeface="微软雅黑" panose="020B0503020204020204" pitchFamily="34" charset="-122"/>
                <a:sym typeface="+mn-lt"/>
              </a:endParaRPr>
            </a:p>
          </p:txBody>
        </p:sp>
      </p:grpSp>
      <p:sp>
        <p:nvSpPr>
          <p:cNvPr id="12"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pic>
        <p:nvPicPr>
          <p:cNvPr id="30" name="图片 29" descr="微信图片_20240105165339"/>
          <p:cNvPicPr>
            <a:picLocks noChangeAspect="1"/>
          </p:cNvPicPr>
          <p:nvPr/>
        </p:nvPicPr>
        <p:blipFill>
          <a:blip r:embed="rId1"/>
          <a:stretch>
            <a:fillRect/>
          </a:stretch>
        </p:blipFill>
        <p:spPr>
          <a:xfrm>
            <a:off x="9407525" y="188595"/>
            <a:ext cx="2712720" cy="620395"/>
          </a:xfrm>
          <a:prstGeom prst="rect">
            <a:avLst/>
          </a:prstGeom>
        </p:spPr>
      </p:pic>
      <p:graphicFrame>
        <p:nvGraphicFramePr>
          <p:cNvPr id="6" name="表格 5"/>
          <p:cNvGraphicFramePr/>
          <p:nvPr>
            <p:custDataLst>
              <p:tags r:id="rId2"/>
            </p:custDataLst>
          </p:nvPr>
        </p:nvGraphicFramePr>
        <p:xfrm>
          <a:off x="406400" y="1412875"/>
          <a:ext cx="11266805" cy="4616450"/>
        </p:xfrm>
        <a:graphic>
          <a:graphicData uri="http://schemas.openxmlformats.org/drawingml/2006/table">
            <a:tbl>
              <a:tblPr firstRow="1" bandRow="1">
                <a:tableStyleId>{5C22544A-7EE6-4342-B048-85BDC9FD1C3A}</a:tableStyleId>
              </a:tblPr>
              <a:tblGrid>
                <a:gridCol w="1756410"/>
                <a:gridCol w="1331595"/>
                <a:gridCol w="1868805"/>
                <a:gridCol w="5276850"/>
                <a:gridCol w="1033145"/>
              </a:tblGrid>
              <a:tr h="513715">
                <a:tc>
                  <a:txBody>
                    <a:bodyPr/>
                    <a:p>
                      <a:pPr algn="ctr">
                        <a:buNone/>
                      </a:pPr>
                      <a:r>
                        <a:rPr lang="zh-CN" altLang="en-US" sz="1400"/>
                        <a:t>证监会及派出机构</a:t>
                      </a:r>
                      <a:endParaRPr lang="zh-CN" altLang="en-US" sz="1400"/>
                    </a:p>
                  </a:txBody>
                  <a:tcPr/>
                </a:tc>
                <a:tc>
                  <a:txBody>
                    <a:bodyPr/>
                    <a:p>
                      <a:pPr algn="ctr">
                        <a:buNone/>
                      </a:pPr>
                      <a:r>
                        <a:rPr lang="zh-CN" altLang="en-US" sz="1400"/>
                        <a:t>发文时间</a:t>
                      </a:r>
                      <a:endParaRPr lang="zh-CN" altLang="en-US" sz="1400"/>
                    </a:p>
                  </a:txBody>
                  <a:tcPr/>
                </a:tc>
                <a:tc>
                  <a:txBody>
                    <a:bodyPr/>
                    <a:p>
                      <a:pPr algn="ctr">
                        <a:buNone/>
                      </a:pPr>
                      <a:r>
                        <a:rPr lang="zh-CN" altLang="en-US" sz="1400"/>
                        <a:t>期货公司</a:t>
                      </a:r>
                      <a:endParaRPr lang="zh-CN" altLang="en-US" sz="1400"/>
                    </a:p>
                  </a:txBody>
                  <a:tcPr/>
                </a:tc>
                <a:tc>
                  <a:txBody>
                    <a:bodyPr/>
                    <a:p>
                      <a:pPr algn="ctr">
                        <a:buNone/>
                      </a:pPr>
                      <a:r>
                        <a:rPr lang="zh-CN" altLang="en-US" sz="1400"/>
                        <a:t>违规事项简述</a:t>
                      </a:r>
                      <a:endParaRPr lang="zh-CN" altLang="en-US" sz="1400"/>
                    </a:p>
                  </a:txBody>
                  <a:tcPr/>
                </a:tc>
                <a:tc>
                  <a:txBody>
                    <a:bodyPr/>
                    <a:p>
                      <a:pPr algn="ctr">
                        <a:buNone/>
                      </a:pPr>
                      <a:r>
                        <a:rPr lang="zh-CN" altLang="en-US" sz="1400"/>
                        <a:t>处分结果</a:t>
                      </a:r>
                      <a:endParaRPr lang="zh-CN" altLang="en-US" sz="1400"/>
                    </a:p>
                  </a:txBody>
                  <a:tcPr/>
                </a:tc>
              </a:tr>
              <a:tr h="735330">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 </a:t>
                      </a:r>
                      <a:r>
                        <a:rPr lang="en-US" altLang="zh-CN" sz="1200">
                          <a:latin typeface="仿宋" panose="02010609060101010101" charset="-122"/>
                          <a:ea typeface="仿宋" panose="02010609060101010101" charset="-122"/>
                        </a:rPr>
                        <a:t>   </a:t>
                      </a:r>
                      <a:r>
                        <a:rPr lang="zh-CN" altLang="en-US" sz="1200">
                          <a:latin typeface="仿宋" panose="02010609060101010101" charset="-122"/>
                          <a:ea typeface="仿宋" panose="02010609060101010101" charset="-122"/>
                        </a:rPr>
                        <a:t>北京证监局</a:t>
                      </a:r>
                      <a:endParaRPr lang="zh-CN" altLang="en-US" sz="1200">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cs typeface="仿宋" panose="02010609060101010101" charset="-122"/>
                      </a:endParaRPr>
                    </a:p>
                    <a:p>
                      <a:pPr algn="just">
                        <a:buNone/>
                      </a:pPr>
                      <a:r>
                        <a:rPr sz="1200">
                          <a:latin typeface="仿宋" panose="02010609060101010101" charset="-122"/>
                          <a:ea typeface="仿宋" panose="02010609060101010101" charset="-122"/>
                          <a:cs typeface="仿宋" panose="02010609060101010101" charset="-122"/>
                        </a:rPr>
                        <a:t>2024</a:t>
                      </a:r>
                      <a:r>
                        <a:rPr lang="zh-CN" altLang="en-US" sz="1200">
                          <a:latin typeface="仿宋" panose="02010609060101010101" charset="-122"/>
                          <a:ea typeface="仿宋" panose="02010609060101010101" charset="-122"/>
                          <a:cs typeface="仿宋" panose="02010609060101010101" charset="-122"/>
                        </a:rPr>
                        <a:t>年</a:t>
                      </a:r>
                      <a:r>
                        <a:rPr sz="1200">
                          <a:latin typeface="仿宋" panose="02010609060101010101" charset="-122"/>
                          <a:ea typeface="仿宋" panose="02010609060101010101" charset="-122"/>
                          <a:cs typeface="仿宋" panose="02010609060101010101" charset="-122"/>
                        </a:rPr>
                        <a:t>10月14日 </a:t>
                      </a:r>
                      <a:endParaRPr sz="1200">
                        <a:latin typeface="仿宋" panose="02010609060101010101" charset="-122"/>
                        <a:ea typeface="仿宋" panose="02010609060101010101" charset="-122"/>
                        <a:cs typeface="仿宋" panose="02010609060101010101" charset="-122"/>
                      </a:endParaRPr>
                    </a:p>
                  </a:txBody>
                  <a:tcPr/>
                </a:tc>
                <a:tc>
                  <a:txBody>
                    <a:bodyPr/>
                    <a:p>
                      <a:pPr algn="just">
                        <a:buNone/>
                      </a:pPr>
                      <a:endParaRPr lang="en-US" altLang="zh-CN" sz="1200">
                        <a:latin typeface="仿宋" panose="02010609060101010101" charset="-122"/>
                        <a:ea typeface="仿宋" panose="02010609060101010101" charset="-122"/>
                        <a:cs typeface="仿宋" panose="02010609060101010101" charset="-122"/>
                      </a:endParaRPr>
                    </a:p>
                    <a:p>
                      <a:pPr algn="just">
                        <a:buNone/>
                      </a:pPr>
                      <a:r>
                        <a:rPr lang="en-US" altLang="zh-CN" sz="1200">
                          <a:latin typeface="仿宋" panose="02010609060101010101" charset="-122"/>
                          <a:ea typeface="仿宋" panose="02010609060101010101" charset="-122"/>
                          <a:cs typeface="仿宋" panose="02010609060101010101" charset="-122"/>
                        </a:rPr>
                        <a:t> </a:t>
                      </a:r>
                      <a:r>
                        <a:rPr sz="1200">
                          <a:latin typeface="仿宋" panose="02010609060101010101" charset="-122"/>
                          <a:ea typeface="仿宋" panose="02010609060101010101" charset="-122"/>
                          <a:cs typeface="仿宋" panose="02010609060101010101" charset="-122"/>
                        </a:rPr>
                        <a:t>北京北金期货有限公司</a:t>
                      </a:r>
                      <a:endParaRPr sz="1200">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cs typeface="仿宋" panose="02010609060101010101" charset="-122"/>
                      </a:endParaRPr>
                    </a:p>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经查,你公司</a:t>
                      </a:r>
                      <a:r>
                        <a:rPr lang="zh-CN" altLang="en-US" sz="1200" b="1">
                          <a:latin typeface="仿宋" panose="02010609060101010101" charset="-122"/>
                          <a:ea typeface="仿宋" panose="02010609060101010101" charset="-122"/>
                          <a:cs typeface="仿宋" panose="02010609060101010101" charset="-122"/>
                        </a:rPr>
                        <a:t>风险监管指标监控体系不完善,监控手段不足,压力测试不到位</a:t>
                      </a:r>
                      <a:r>
                        <a:rPr lang="zh-CN" altLang="en-US" sz="1200">
                          <a:latin typeface="仿宋" panose="02010609060101010101" charset="-122"/>
                          <a:ea typeface="仿宋" panose="02010609060101010101" charset="-122"/>
                          <a:cs typeface="仿宋" panose="02010609060101010101" charset="-122"/>
                        </a:rPr>
                        <a:t>,反映出你公司风险监控和内部控制存在重大疏漏,</a:t>
                      </a:r>
                      <a:endParaRPr lang="zh-CN" altLang="en-US" sz="1200">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责令改正</a:t>
                      </a:r>
                      <a:endParaRPr lang="zh-CN" altLang="en-US" sz="1200">
                        <a:latin typeface="仿宋" panose="02010609060101010101" charset="-122"/>
                        <a:ea typeface="仿宋" panose="02010609060101010101" charset="-122"/>
                      </a:endParaRPr>
                    </a:p>
                  </a:txBody>
                  <a:tcPr/>
                </a:tc>
              </a:tr>
              <a:tr h="1727200">
                <a:tc>
                  <a:txBody>
                    <a:bodyPr/>
                    <a:p>
                      <a:pPr algn="just">
                        <a:buNone/>
                      </a:pPr>
                      <a:endParaRPr lang="en-US" altLang="zh-CN" sz="1200">
                        <a:latin typeface="仿宋" panose="02010609060101010101" charset="-122"/>
                        <a:ea typeface="仿宋" panose="02010609060101010101" charset="-122"/>
                        <a:cs typeface="仿宋" panose="02010609060101010101" charset="-122"/>
                      </a:endParaRPr>
                    </a:p>
                    <a:p>
                      <a:pPr algn="just">
                        <a:buNone/>
                      </a:pPr>
                      <a:endParaRPr lang="en-US" altLang="zh-CN" sz="1200">
                        <a:latin typeface="仿宋" panose="02010609060101010101" charset="-122"/>
                        <a:ea typeface="仿宋" panose="02010609060101010101" charset="-122"/>
                        <a:cs typeface="仿宋" panose="02010609060101010101" charset="-122"/>
                      </a:endParaRPr>
                    </a:p>
                    <a:p>
                      <a:pPr algn="just">
                        <a:buNone/>
                      </a:pPr>
                      <a:endParaRPr sz="1200">
                        <a:latin typeface="仿宋" panose="02010609060101010101" charset="-122"/>
                        <a:ea typeface="仿宋" panose="02010609060101010101" charset="-122"/>
                        <a:cs typeface="仿宋" panose="02010609060101010101" charset="-122"/>
                      </a:endParaRPr>
                    </a:p>
                    <a:p>
                      <a:pPr algn="just">
                        <a:buNone/>
                      </a:pPr>
                      <a:r>
                        <a:rPr sz="1200">
                          <a:latin typeface="仿宋" panose="02010609060101010101" charset="-122"/>
                          <a:ea typeface="仿宋" panose="02010609060101010101" charset="-122"/>
                          <a:cs typeface="仿宋" panose="02010609060101010101" charset="-122"/>
                        </a:rPr>
                        <a:t> </a:t>
                      </a:r>
                      <a:r>
                        <a:rPr lang="en-US" sz="1200">
                          <a:latin typeface="仿宋" panose="02010609060101010101" charset="-122"/>
                          <a:ea typeface="仿宋" panose="02010609060101010101" charset="-122"/>
                          <a:cs typeface="仿宋" panose="02010609060101010101" charset="-122"/>
                        </a:rPr>
                        <a:t>  </a:t>
                      </a:r>
                      <a:r>
                        <a:rPr sz="1200">
                          <a:latin typeface="仿宋" panose="02010609060101010101" charset="-122"/>
                          <a:ea typeface="仿宋" panose="02010609060101010101" charset="-122"/>
                          <a:cs typeface="仿宋" panose="02010609060101010101" charset="-122"/>
                        </a:rPr>
                        <a:t> 天津证监局</a:t>
                      </a:r>
                      <a:endParaRPr sz="1200">
                        <a:latin typeface="仿宋" panose="02010609060101010101" charset="-122"/>
                        <a:ea typeface="仿宋" panose="02010609060101010101" charset="-122"/>
                        <a:cs typeface="仿宋" panose="02010609060101010101" charset="-122"/>
                      </a:endParaRPr>
                    </a:p>
                  </a:txBody>
                  <a:tcPr/>
                </a:tc>
                <a:tc>
                  <a:txBody>
                    <a:bodyPr/>
                    <a:p>
                      <a:pPr algn="just">
                        <a:buNone/>
                      </a:pPr>
                      <a:endParaRPr sz="1200">
                        <a:latin typeface="仿宋" panose="02010609060101010101" charset="-122"/>
                        <a:ea typeface="仿宋" panose="02010609060101010101" charset="-122"/>
                        <a:cs typeface="仿宋" panose="02010609060101010101" charset="-122"/>
                      </a:endParaRPr>
                    </a:p>
                    <a:p>
                      <a:pPr algn="just">
                        <a:buNone/>
                      </a:pPr>
                      <a:endParaRPr sz="1200">
                        <a:latin typeface="仿宋" panose="02010609060101010101" charset="-122"/>
                        <a:ea typeface="仿宋" panose="02010609060101010101" charset="-122"/>
                        <a:cs typeface="仿宋" panose="02010609060101010101" charset="-122"/>
                      </a:endParaRPr>
                    </a:p>
                    <a:p>
                      <a:pPr algn="just">
                        <a:buNone/>
                      </a:pPr>
                      <a:endParaRPr sz="1200">
                        <a:latin typeface="仿宋" panose="02010609060101010101" charset="-122"/>
                        <a:ea typeface="仿宋" panose="02010609060101010101" charset="-122"/>
                        <a:cs typeface="仿宋" panose="02010609060101010101" charset="-122"/>
                      </a:endParaRPr>
                    </a:p>
                    <a:p>
                      <a:pPr algn="just">
                        <a:buNone/>
                      </a:pPr>
                      <a:r>
                        <a:rPr sz="1200">
                          <a:latin typeface="仿宋" panose="02010609060101010101" charset="-122"/>
                          <a:ea typeface="仿宋" panose="02010609060101010101" charset="-122"/>
                          <a:cs typeface="仿宋" panose="02010609060101010101" charset="-122"/>
                        </a:rPr>
                        <a:t>2024年10月12日</a:t>
                      </a:r>
                      <a:endParaRPr sz="1200">
                        <a:latin typeface="仿宋" panose="02010609060101010101" charset="-122"/>
                        <a:ea typeface="仿宋" panose="02010609060101010101" charset="-122"/>
                        <a:cs typeface="仿宋" panose="02010609060101010101" charset="-122"/>
                      </a:endParaRPr>
                    </a:p>
                  </a:txBody>
                  <a:tcPr/>
                </a:tc>
                <a:tc>
                  <a:txBody>
                    <a:bodyPr/>
                    <a:p>
                      <a:pPr algn="just">
                        <a:buNone/>
                      </a:pPr>
                      <a:endParaRPr sz="1200">
                        <a:latin typeface="仿宋" panose="02010609060101010101" charset="-122"/>
                        <a:ea typeface="仿宋" panose="02010609060101010101" charset="-122"/>
                      </a:endParaRPr>
                    </a:p>
                    <a:p>
                      <a:pPr algn="just">
                        <a:buNone/>
                      </a:pPr>
                      <a:endParaRPr sz="1200">
                        <a:latin typeface="仿宋" panose="02010609060101010101" charset="-122"/>
                        <a:ea typeface="仿宋" panose="02010609060101010101" charset="-122"/>
                      </a:endParaRPr>
                    </a:p>
                    <a:p>
                      <a:pPr algn="just">
                        <a:buNone/>
                      </a:pPr>
                      <a:endParaRPr sz="1200">
                        <a:latin typeface="仿宋" panose="02010609060101010101" charset="-122"/>
                        <a:ea typeface="仿宋" panose="02010609060101010101" charset="-122"/>
                      </a:endParaRPr>
                    </a:p>
                    <a:p>
                      <a:pPr algn="just">
                        <a:buNone/>
                      </a:pPr>
                      <a:r>
                        <a:rPr sz="1200">
                          <a:latin typeface="仿宋" panose="02010609060101010101" charset="-122"/>
                          <a:ea typeface="仿宋" panose="02010609060101010101" charset="-122"/>
                        </a:rPr>
                        <a:t> </a:t>
                      </a:r>
                      <a:r>
                        <a:rPr lang="en-US" sz="1200">
                          <a:latin typeface="仿宋" panose="02010609060101010101" charset="-122"/>
                          <a:ea typeface="仿宋" panose="02010609060101010101" charset="-122"/>
                        </a:rPr>
                        <a:t>  </a:t>
                      </a:r>
                      <a:r>
                        <a:rPr sz="1200">
                          <a:latin typeface="仿宋" panose="02010609060101010101" charset="-122"/>
                          <a:ea typeface="仿宋" panose="02010609060101010101" charset="-122"/>
                        </a:rPr>
                        <a:t>山金期货有限公司</a:t>
                      </a:r>
                      <a:endParaRPr lang="zh-CN" altLang="en-US"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一是在开展资产管理业务中，存在投资经理直接参与债券交易询价且询价记录未留痕、投资指令未按照内部制度要求执行复核程序、对投资对象的尽职调查及入库审批管理不规范、对资产管理计划账户日常交易情况的风险监测不到位、未向我局报告公司员工及其配偶参与公司设立的资产管理计划情况、未披露公司员工追加购买公司设立的资产管理计划情况的问题。</a:t>
                      </a:r>
                      <a:endParaRPr lang="zh-CN" altLang="en-US" sz="1200">
                        <a:latin typeface="仿宋" panose="02010609060101010101" charset="-122"/>
                        <a:ea typeface="仿宋" panose="02010609060101010101" charset="-122"/>
                        <a:cs typeface="仿宋" panose="02010609060101010101" charset="-122"/>
                      </a:endParaRPr>
                    </a:p>
                    <a:p>
                      <a:pPr algn="just">
                        <a:buNone/>
                      </a:pPr>
                      <a:endParaRPr lang="zh-CN" altLang="en-US" sz="1200">
                        <a:latin typeface="仿宋" panose="02010609060101010101" charset="-122"/>
                        <a:ea typeface="仿宋" panose="02010609060101010101" charset="-122"/>
                        <a:cs typeface="仿宋" panose="02010609060101010101" charset="-122"/>
                      </a:endParaRPr>
                    </a:p>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b="1">
                          <a:latin typeface="仿宋" panose="02010609060101010101" charset="-122"/>
                          <a:ea typeface="仿宋" panose="02010609060101010101" charset="-122"/>
                          <a:cs typeface="仿宋" panose="02010609060101010101" charset="-122"/>
                        </a:rPr>
                        <a:t>二是在开展互联网营销活动中，存在公司微信公众号上发布的部分信息未进行合规审核、对从业人员的期货交易咨询服务能力进行误导性宣传、不具备期货交易咨询资格的员工通过互联网开展期货行情分析的问题。  </a:t>
                      </a:r>
                      <a:endParaRPr lang="zh-CN" altLang="en-US" sz="1200" b="1">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endParaRPr lang="zh-CN" altLang="en-US" sz="1200">
                        <a:latin typeface="仿宋" panose="02010609060101010101" charset="-122"/>
                        <a:ea typeface="仿宋" panose="02010609060101010101" charset="-122"/>
                      </a:endParaRPr>
                    </a:p>
                    <a:p>
                      <a:pPr algn="just">
                        <a:buNone/>
                      </a:pPr>
                      <a:endParaRPr lang="zh-CN" altLang="en-US" sz="1200">
                        <a:latin typeface="仿宋" panose="02010609060101010101" charset="-122"/>
                        <a:ea typeface="仿宋" panose="02010609060101010101" charset="-122"/>
                      </a:endParaRPr>
                    </a:p>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责令改正</a:t>
                      </a:r>
                      <a:endParaRPr lang="zh-CN" altLang="en-US" sz="1200">
                        <a:latin typeface="仿宋" panose="02010609060101010101" charset="-122"/>
                        <a:ea typeface="仿宋" panose="02010609060101010101" charset="-122"/>
                      </a:endParaRPr>
                    </a:p>
                  </a:txBody>
                  <a:tcPr/>
                </a:tc>
              </a:tr>
              <a:tr h="768985">
                <a:tc>
                  <a:txBody>
                    <a:bodyPr/>
                    <a:p>
                      <a:pPr algn="just">
                        <a:buNone/>
                      </a:pPr>
                      <a:endParaRPr sz="1200">
                        <a:latin typeface="仿宋" panose="02010609060101010101" charset="-122"/>
                        <a:ea typeface="仿宋" panose="02010609060101010101" charset="-122"/>
                        <a:cs typeface="仿宋" panose="02010609060101010101" charset="-122"/>
                      </a:endParaRPr>
                    </a:p>
                    <a:p>
                      <a:pPr algn="just">
                        <a:buNone/>
                      </a:pPr>
                      <a:r>
                        <a:rPr sz="1200">
                          <a:latin typeface="仿宋" panose="02010609060101010101" charset="-122"/>
                          <a:ea typeface="仿宋" panose="02010609060101010101" charset="-122"/>
                          <a:cs typeface="仿宋" panose="02010609060101010101" charset="-122"/>
                        </a:rPr>
                        <a:t>    河南证监局</a:t>
                      </a:r>
                      <a:endParaRPr sz="1200">
                        <a:latin typeface="仿宋" panose="02010609060101010101" charset="-122"/>
                        <a:ea typeface="仿宋" panose="02010609060101010101" charset="-122"/>
                        <a:cs typeface="仿宋" panose="02010609060101010101" charset="-122"/>
                      </a:endParaRPr>
                    </a:p>
                  </a:txBody>
                  <a:tcPr/>
                </a:tc>
                <a:tc>
                  <a:txBody>
                    <a:bodyPr/>
                    <a:p>
                      <a:pPr algn="just">
                        <a:buNone/>
                      </a:pPr>
                      <a:endParaRPr lang="en-US" sz="1200">
                        <a:latin typeface="仿宋" panose="02010609060101010101" charset="-122"/>
                        <a:ea typeface="仿宋" panose="02010609060101010101" charset="-122"/>
                        <a:cs typeface="仿宋" panose="02010609060101010101" charset="-122"/>
                      </a:endParaRPr>
                    </a:p>
                    <a:p>
                      <a:pPr algn="just">
                        <a:buNone/>
                      </a:pPr>
                      <a:r>
                        <a:rPr lang="en-US" sz="1200">
                          <a:latin typeface="仿宋" panose="02010609060101010101" charset="-122"/>
                          <a:ea typeface="仿宋" panose="02010609060101010101" charset="-122"/>
                          <a:cs typeface="仿宋" panose="02010609060101010101" charset="-122"/>
                        </a:rPr>
                        <a:t>  2024</a:t>
                      </a:r>
                      <a:r>
                        <a:rPr lang="zh-CN" altLang="en-US" sz="1200">
                          <a:latin typeface="仿宋" panose="02010609060101010101" charset="-122"/>
                          <a:ea typeface="仿宋" panose="02010609060101010101" charset="-122"/>
                          <a:cs typeface="仿宋" panose="02010609060101010101" charset="-122"/>
                        </a:rPr>
                        <a:t>年</a:t>
                      </a:r>
                      <a:r>
                        <a:rPr lang="en-US" altLang="zh-CN" sz="1200">
                          <a:latin typeface="仿宋" panose="02010609060101010101" charset="-122"/>
                          <a:ea typeface="仿宋" panose="02010609060101010101" charset="-122"/>
                          <a:cs typeface="仿宋" panose="02010609060101010101" charset="-122"/>
                        </a:rPr>
                        <a:t>10</a:t>
                      </a:r>
                      <a:r>
                        <a:rPr lang="zh-CN" altLang="en-US" sz="1200">
                          <a:latin typeface="仿宋" panose="02010609060101010101" charset="-122"/>
                          <a:ea typeface="仿宋" panose="02010609060101010101" charset="-122"/>
                          <a:cs typeface="仿宋" panose="02010609060101010101" charset="-122"/>
                        </a:rPr>
                        <a:t>月</a:t>
                      </a:r>
                      <a:r>
                        <a:rPr lang="en-US" altLang="zh-CN" sz="1200">
                          <a:latin typeface="仿宋" panose="02010609060101010101" charset="-122"/>
                          <a:ea typeface="仿宋" panose="02010609060101010101" charset="-122"/>
                          <a:cs typeface="仿宋" panose="02010609060101010101" charset="-122"/>
                        </a:rPr>
                        <a:t>9</a:t>
                      </a:r>
                      <a:r>
                        <a:rPr lang="zh-CN" altLang="en-US" sz="1200">
                          <a:latin typeface="仿宋" panose="02010609060101010101" charset="-122"/>
                          <a:ea typeface="仿宋" panose="02010609060101010101" charset="-122"/>
                          <a:cs typeface="仿宋" panose="02010609060101010101" charset="-122"/>
                        </a:rPr>
                        <a:t>日</a:t>
                      </a:r>
                      <a:endParaRPr lang="zh-CN" altLang="en-US" sz="1200">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神华期货有限公司郑州营业部</a:t>
                      </a:r>
                      <a:endParaRPr lang="zh-CN" altLang="en-US" sz="1200">
                        <a:latin typeface="仿宋" panose="02010609060101010101" charset="-122"/>
                        <a:ea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经查，你营业部存在</a:t>
                      </a:r>
                      <a:r>
                        <a:rPr lang="zh-CN" altLang="en-US" sz="1200" b="1">
                          <a:latin typeface="仿宋" panose="02010609060101010101" charset="-122"/>
                          <a:ea typeface="仿宋" panose="02010609060101010101" charset="-122"/>
                          <a:cs typeface="仿宋" panose="02010609060101010101" charset="-122"/>
                        </a:rPr>
                        <a:t>不相容岗位未分离</a:t>
                      </a:r>
                      <a:r>
                        <a:rPr lang="zh-CN" altLang="en-US" sz="1200">
                          <a:latin typeface="仿宋" panose="02010609060101010101" charset="-122"/>
                          <a:ea typeface="仿宋" panose="02010609060101010101" charset="-122"/>
                          <a:cs typeface="仿宋" panose="02010609060101010101" charset="-122"/>
                        </a:rPr>
                        <a:t>的情形，反映出你营业部风险管理不到位、内部控制存在缺陷，违反了《期货公司监督管理办法》（证监会令第 155 号）第五十条第一款的规定。</a:t>
                      </a:r>
                      <a:endParaRPr lang="zh-CN" altLang="en-US" sz="1200">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出具警示函</a:t>
                      </a:r>
                      <a:endParaRPr lang="zh-CN" altLang="en-US" sz="1200">
                        <a:latin typeface="仿宋" panose="02010609060101010101" charset="-122"/>
                        <a:ea typeface="仿宋" panose="02010609060101010101" charset="-122"/>
                      </a:endParaRPr>
                    </a:p>
                  </a:txBody>
                  <a:tcPr/>
                </a:tc>
              </a:tr>
            </a:tbl>
          </a:graphicData>
        </a:graphic>
      </p:graphicFrame>
      <p:sp>
        <p:nvSpPr>
          <p:cNvPr id="11" name="文本框 10"/>
          <p:cNvSpPr txBox="1"/>
          <p:nvPr/>
        </p:nvSpPr>
        <p:spPr>
          <a:xfrm>
            <a:off x="9396095" y="6237605"/>
            <a:ext cx="2794000" cy="59118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依法合规</a:t>
            </a:r>
            <a:r>
              <a:rPr lang="en-US" altLang="zh-CN"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 </a:t>
            </a:r>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行稳致远</a:t>
            </a:r>
            <a:endPar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endParaRPr>
          </a:p>
        </p:txBody>
      </p:sp>
    </p:spTree>
  </p:cSld>
  <p:clrMapOvr>
    <a:masterClrMapping/>
  </p:clrMapOvr>
  <p:transition/>
  <p:timing>
    <p:tnLst>
      <p:par>
        <p:cTn id="1" dur="indefinite" restart="never" nodeType="tmRoot"/>
      </p:par>
    </p:tnLst>
    <p:bldLst>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0070" y="0"/>
            <a:ext cx="9090660" cy="6858000"/>
          </a:xfrm>
          <a:prstGeom prst="rect">
            <a:avLst/>
          </a:prstGeom>
          <a:solidFill>
            <a:srgbClr val="981112"/>
          </a:solidFill>
          <a:ln>
            <a:solidFill>
              <a:srgbClr val="9811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862705" y="1772920"/>
            <a:ext cx="7407910" cy="3011767"/>
            <a:chOff x="5867400" y="2743200"/>
            <a:chExt cx="4589051" cy="2377065"/>
          </a:xfrm>
        </p:grpSpPr>
        <p:sp>
          <p:nvSpPr>
            <p:cNvPr id="5" name="图文框 4"/>
            <p:cNvSpPr/>
            <p:nvPr/>
          </p:nvSpPr>
          <p:spPr>
            <a:xfrm>
              <a:off x="5867400" y="2743200"/>
              <a:ext cx="4589051" cy="2377065"/>
            </a:xfrm>
            <a:prstGeom prst="frame">
              <a:avLst>
                <a:gd name="adj1" fmla="val 53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6090510" y="3084534"/>
              <a:ext cx="4148409" cy="1820786"/>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新《公司法》生效，</a:t>
              </a:r>
              <a:endParaRPr lang="zh-CN" altLang="en-US" sz="4800" b="1" dirty="0">
                <a:solidFill>
                  <a:schemeClr val="bg1"/>
                </a:solidFill>
                <a:latin typeface="微软雅黑" panose="020B0503020204020204" pitchFamily="34" charset="-122"/>
                <a:ea typeface="微软雅黑" panose="020B0503020204020204" pitchFamily="34" charset="-122"/>
              </a:endParaRPr>
            </a:p>
            <a:p>
              <a:pPr algn="ctr"/>
              <a:r>
                <a:rPr lang="zh-CN" altLang="en-US" sz="4800" b="1" dirty="0">
                  <a:solidFill>
                    <a:schemeClr val="bg1"/>
                  </a:solidFill>
                  <a:latin typeface="微软雅黑" panose="020B0503020204020204" pitchFamily="34" charset="-122"/>
                  <a:ea typeface="微软雅黑" panose="020B0503020204020204" pitchFamily="34" charset="-122"/>
                </a:rPr>
                <a:t>董监高责任</a:t>
              </a:r>
              <a:r>
                <a:rPr lang="en-US" altLang="zh-CN" sz="4800" b="1" dirty="0">
                  <a:solidFill>
                    <a:schemeClr val="bg1"/>
                  </a:solidFill>
                  <a:latin typeface="微软雅黑" panose="020B0503020204020204" pitchFamily="34" charset="-122"/>
                  <a:ea typeface="微软雅黑" panose="020B0503020204020204" pitchFamily="34" charset="-122"/>
                </a:rPr>
                <a:t>4</a:t>
              </a:r>
              <a:r>
                <a:rPr lang="zh-CN" altLang="en-US" sz="4800" b="1" dirty="0">
                  <a:solidFill>
                    <a:schemeClr val="bg1"/>
                  </a:solidFill>
                  <a:latin typeface="微软雅黑" panose="020B0503020204020204" pitchFamily="34" charset="-122"/>
                  <a:ea typeface="微软雅黑" panose="020B0503020204020204" pitchFamily="34" charset="-122"/>
                </a:rPr>
                <a:t>大亮点</a:t>
              </a:r>
              <a:endParaRPr lang="zh-CN" altLang="en-US" sz="4800" b="1" dirty="0">
                <a:solidFill>
                  <a:schemeClr val="bg1"/>
                </a:solidFill>
                <a:latin typeface="微软雅黑" panose="020B0503020204020204" pitchFamily="34" charset="-122"/>
                <a:ea typeface="微软雅黑" panose="020B0503020204020204" pitchFamily="34" charset="-122"/>
              </a:endParaRPr>
            </a:p>
            <a:p>
              <a:pPr algn="ctr"/>
              <a:r>
                <a:rPr lang="en-US" altLang="zh-CN" sz="4800" b="1" dirty="0">
                  <a:solidFill>
                    <a:schemeClr val="bg1"/>
                  </a:solidFill>
                  <a:latin typeface="微软雅黑" panose="020B0503020204020204" pitchFamily="34" charset="-122"/>
                  <a:ea typeface="微软雅黑" panose="020B0503020204020204" pitchFamily="34" charset="-122"/>
                </a:rPr>
                <a:t>15</a:t>
              </a:r>
              <a:r>
                <a:rPr lang="zh-CN" altLang="en-US" sz="4800" b="1" dirty="0">
                  <a:solidFill>
                    <a:schemeClr val="bg1"/>
                  </a:solidFill>
                  <a:latin typeface="微软雅黑" panose="020B0503020204020204" pitchFamily="34" charset="-122"/>
                  <a:ea typeface="微软雅黑" panose="020B0503020204020204" pitchFamily="34" charset="-122"/>
                </a:rPr>
                <a:t>大</a:t>
              </a:r>
              <a:r>
                <a:rPr lang="zh-CN" altLang="en-US" sz="4800" b="1" dirty="0">
                  <a:solidFill>
                    <a:schemeClr val="bg1"/>
                  </a:solidFill>
                  <a:latin typeface="微软雅黑" panose="020B0503020204020204" pitchFamily="34" charset="-122"/>
                  <a:ea typeface="微软雅黑" panose="020B0503020204020204" pitchFamily="34" charset="-122"/>
                </a:rPr>
                <a:t>变化</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118139" y="764345"/>
            <a:ext cx="4248472" cy="829945"/>
          </a:xfrm>
          <a:prstGeom prst="rect">
            <a:avLst/>
          </a:prstGeom>
          <a:noFill/>
        </p:spPr>
        <p:txBody>
          <a:bodyPr wrap="square" rtlCol="0">
            <a:spAutoFit/>
            <a:scene3d>
              <a:camera prst="orthographicFront"/>
              <a:lightRig rig="threePt" dir="t"/>
            </a:scene3d>
          </a:bodyPr>
          <a:lstStyle/>
          <a:p>
            <a:r>
              <a:rPr lang="zh-CN" altLang="en-US" sz="4800" b="1" dirty="0">
                <a:solidFill>
                  <a:srgbClr val="981112"/>
                </a:solidFill>
                <a:latin typeface="微软雅黑" panose="020B0503020204020204" pitchFamily="34" charset="-122"/>
                <a:ea typeface="微软雅黑" panose="020B0503020204020204" pitchFamily="34" charset="-122"/>
              </a:rPr>
              <a:t>PART 01</a:t>
            </a:r>
            <a:endParaRPr lang="zh-CN" altLang="en-US" sz="4800" b="1" dirty="0">
              <a:solidFill>
                <a:srgbClr val="981112"/>
              </a:solidFill>
              <a:latin typeface="微软雅黑" panose="020B0503020204020204" pitchFamily="34" charset="-122"/>
              <a:ea typeface="微软雅黑" panose="020B0503020204020204" pitchFamily="34" charset="-122"/>
            </a:endParaRPr>
          </a:p>
        </p:txBody>
      </p:sp>
      <p:sp>
        <p:nvSpPr>
          <p:cNvPr id="12" name="矩形 11"/>
          <p:cNvSpPr/>
          <p:nvPr/>
        </p:nvSpPr>
        <p:spPr>
          <a:xfrm>
            <a:off x="-25400" y="2060575"/>
            <a:ext cx="3125470" cy="3895725"/>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p>
            <a:pPr algn="ctr"/>
            <a:endParaRPr lang="zh-CN" altLang="en-US" sz="2400" dirty="0"/>
          </a:p>
        </p:txBody>
      </p:sp>
      <p:pic>
        <p:nvPicPr>
          <p:cNvPr id="10" name="图片 9" descr="微信图片_20240105165339"/>
          <p:cNvPicPr>
            <a:picLocks noChangeAspect="1"/>
          </p:cNvPicPr>
          <p:nvPr/>
        </p:nvPicPr>
        <p:blipFill>
          <a:blip r:embed="rId2"/>
          <a:stretch>
            <a:fillRect/>
          </a:stretch>
        </p:blipFill>
        <p:spPr>
          <a:xfrm>
            <a:off x="9477375" y="0"/>
            <a:ext cx="2712720" cy="620395"/>
          </a:xfrm>
          <a:prstGeom prst="rect">
            <a:avLst/>
          </a:prstGeom>
        </p:spPr>
      </p:pic>
      <p:sp>
        <p:nvSpPr>
          <p:cNvPr id="11" name="文本框 10"/>
          <p:cNvSpPr txBox="1"/>
          <p:nvPr/>
        </p:nvSpPr>
        <p:spPr>
          <a:xfrm>
            <a:off x="306070" y="6309360"/>
            <a:ext cx="2794000" cy="59118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依法合规</a:t>
            </a:r>
            <a:r>
              <a:rPr lang="en-US" altLang="zh-CN"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 </a:t>
            </a:r>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行稳致远</a:t>
            </a:r>
            <a:endPar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227965"/>
            <a:ext cx="6615430" cy="799465"/>
            <a:chOff x="0" y="227675"/>
            <a:chExt cx="9241790" cy="799465"/>
          </a:xfrm>
        </p:grpSpPr>
        <p:sp>
          <p:nvSpPr>
            <p:cNvPr id="2" name="Freeform 16"/>
            <p:cNvSpPr/>
            <p:nvPr/>
          </p:nvSpPr>
          <p:spPr>
            <a:xfrm>
              <a:off x="0" y="227675"/>
              <a:ext cx="9241790" cy="799465"/>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406291" y="354040"/>
              <a:ext cx="4084201"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pPr marL="457200" indent="-457200">
                <a:buFont typeface="Wingdings" panose="05000000000000000000" charset="0"/>
                <a:buChar char="l"/>
              </a:pPr>
              <a:r>
                <a:rPr lang="en-US" dirty="0">
                  <a:sym typeface="Arial" panose="020B0604020202020204" pitchFamily="34" charset="0"/>
                </a:rPr>
                <a:t>4</a:t>
              </a:r>
              <a:r>
                <a:rPr lang="zh-CN" altLang="en-US" dirty="0">
                  <a:sym typeface="Arial" panose="020B0604020202020204" pitchFamily="34" charset="0"/>
                </a:rPr>
                <a:t>大</a:t>
              </a:r>
              <a:r>
                <a:rPr lang="zh-CN" altLang="en-US" dirty="0">
                  <a:sym typeface="Arial" panose="020B0604020202020204" pitchFamily="34" charset="0"/>
                </a:rPr>
                <a:t>亮点</a:t>
              </a:r>
              <a:endParaRPr lang="zh-CN" altLang="en-US" dirty="0">
                <a:sym typeface="Arial" panose="020B0604020202020204" pitchFamily="34" charset="0"/>
              </a:endParaRPr>
            </a:p>
          </p:txBody>
        </p:sp>
      </p:grpSp>
      <p:grpSp>
        <p:nvGrpSpPr>
          <p:cNvPr id="6" name="1000b8a3-6ec8-4e12-93eb-90becb37b989"/>
          <p:cNvGrpSpPr>
            <a:grpSpLocks noChangeAspect="1"/>
          </p:cNvGrpSpPr>
          <p:nvPr>
            <p:custDataLst>
              <p:tags r:id="rId1"/>
            </p:custDataLst>
          </p:nvPr>
        </p:nvGrpSpPr>
        <p:grpSpPr>
          <a:xfrm>
            <a:off x="1751363" y="1556792"/>
            <a:ext cx="8687686" cy="4363047"/>
            <a:chOff x="1836059" y="1234501"/>
            <a:chExt cx="8691498" cy="4753309"/>
          </a:xfrm>
        </p:grpSpPr>
        <p:sp>
          <p:nvSpPr>
            <p:cNvPr id="7" name="Freeform: Shape 23"/>
            <p:cNvSpPr/>
            <p:nvPr>
              <p:custDataLst>
                <p:tags r:id="rId2"/>
              </p:custDataLst>
            </p:nvPr>
          </p:nvSpPr>
          <p:spPr>
            <a:xfrm>
              <a:off x="6029255" y="3628285"/>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vert="horz" wrap="square" lIns="479790" tIns="479790" rIns="479790" bIns="81244" anchor="t" anchorCtr="1" compatLnSpc="1">
              <a:normAutofit/>
            </a:bodyP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335" b="0" i="0" u="none" strike="noStrike" kern="0" cap="none" spc="0" normalizeH="0" baseline="0" noProof="0">
                <a:ln>
                  <a:noFill/>
                </a:ln>
                <a:solidFill>
                  <a:srgbClr val="000000">
                    <a:lumMod val="50000"/>
                    <a:lumOff val="50000"/>
                  </a:srgb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Freeform: Shape 1"/>
            <p:cNvSpPr/>
            <p:nvPr>
              <p:custDataLst>
                <p:tags r:id="rId3"/>
              </p:custDataLst>
            </p:nvPr>
          </p:nvSpPr>
          <p:spPr>
            <a:xfrm flipH="1" flipV="1">
              <a:off x="8134584" y="1268760"/>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Freeform: Shape 3"/>
            <p:cNvSpPr/>
            <p:nvPr>
              <p:custDataLst>
                <p:tags r:id="rId4"/>
              </p:custDataLst>
            </p:nvPr>
          </p:nvSpPr>
          <p:spPr>
            <a:xfrm flipH="1" flipV="1">
              <a:off x="3935760" y="1268760"/>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Freeform: Shape 4"/>
            <p:cNvSpPr/>
            <p:nvPr>
              <p:custDataLst>
                <p:tags r:id="rId5"/>
              </p:custDataLst>
            </p:nvPr>
          </p:nvSpPr>
          <p:spPr>
            <a:xfrm>
              <a:off x="1836059" y="3628285"/>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vert="horz" wrap="square" lIns="479790" tIns="479790" rIns="479790" bIns="81244" anchor="t" anchorCtr="1" compatLnSpc="1">
              <a:normAutofit/>
            </a:bodyP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335" b="0" i="0" u="none" strike="noStrike" kern="0" cap="none" spc="0" normalizeH="0" baseline="0" noProof="0">
                <a:ln>
                  <a:noFill/>
                </a:ln>
                <a:solidFill>
                  <a:srgbClr val="000000">
                    <a:lumMod val="50000"/>
                    <a:lumOff val="50000"/>
                  </a:srgb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Freeform: Shape 5"/>
            <p:cNvSpPr/>
            <p:nvPr>
              <p:custDataLst>
                <p:tags r:id="rId6"/>
              </p:custDataLst>
            </p:nvPr>
          </p:nvSpPr>
          <p:spPr bwMode="auto">
            <a:xfrm>
              <a:off x="1836063" y="2431801"/>
              <a:ext cx="2393753" cy="1196487"/>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rgbClr val="981112"/>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Freeform: Shape 6"/>
            <p:cNvSpPr/>
            <p:nvPr>
              <p:custDataLst>
                <p:tags r:id="rId7"/>
              </p:custDataLst>
            </p:nvPr>
          </p:nvSpPr>
          <p:spPr bwMode="auto">
            <a:xfrm>
              <a:off x="8134584" y="3628288"/>
              <a:ext cx="2392973" cy="1196487"/>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rgbClr val="981112"/>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Freeform: Shape 7"/>
            <p:cNvSpPr/>
            <p:nvPr>
              <p:custDataLst>
                <p:tags r:id="rId8"/>
              </p:custDataLst>
            </p:nvPr>
          </p:nvSpPr>
          <p:spPr bwMode="auto">
            <a:xfrm>
              <a:off x="6034884" y="2431801"/>
              <a:ext cx="2393752" cy="1196487"/>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rgbClr val="981112"/>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TextBox 9"/>
            <p:cNvSpPr txBox="1"/>
            <p:nvPr>
              <p:custDataLst>
                <p:tags r:id="rId9"/>
              </p:custDataLst>
            </p:nvPr>
          </p:nvSpPr>
          <p:spPr bwMode="auto">
            <a:xfrm>
              <a:off x="2291672" y="4215587"/>
              <a:ext cx="1433085" cy="452815"/>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p>
              <a:pPr marL="0" lvl="1" algn="ctr" defTabSz="914400" fontAlgn="base">
                <a:spcBef>
                  <a:spcPct val="0"/>
                </a:spcBef>
                <a:spcAft>
                  <a:spcPct val="0"/>
                </a:spcAft>
              </a:pPr>
              <a:r>
                <a:rPr lang="zh-CN" altLang="en-US" sz="2265" b="1" kern="0">
                  <a:solidFill>
                    <a:srgbClr val="981112"/>
                  </a:solidFill>
                  <a:latin typeface="微软雅黑" panose="020B0503020204020204" pitchFamily="34" charset="-122"/>
                  <a:ea typeface="微软雅黑" panose="020B0503020204020204" pitchFamily="34" charset="-122"/>
                  <a:cs typeface="+mn-ea"/>
                  <a:sym typeface="+mn-lt"/>
                </a:rPr>
                <a:t>调整</a:t>
              </a:r>
              <a:r>
                <a:rPr lang="zh-CN" altLang="en-US" sz="2265" b="1" kern="0">
                  <a:solidFill>
                    <a:srgbClr val="981112"/>
                  </a:solidFill>
                  <a:latin typeface="微软雅黑" panose="020B0503020204020204" pitchFamily="34" charset="-122"/>
                  <a:ea typeface="微软雅黑" panose="020B0503020204020204" pitchFamily="34" charset="-122"/>
                  <a:cs typeface="+mn-ea"/>
                  <a:sym typeface="+mn-lt"/>
                </a:rPr>
                <a:t>任职门槛</a:t>
              </a:r>
              <a:endParaRPr lang="zh-CN" altLang="en-US" sz="2265" b="1" kern="0">
                <a:solidFill>
                  <a:srgbClr val="981112"/>
                </a:solidFill>
                <a:latin typeface="微软雅黑" panose="020B0503020204020204" pitchFamily="34" charset="-122"/>
                <a:ea typeface="微软雅黑" panose="020B0503020204020204" pitchFamily="34" charset="-122"/>
                <a:cs typeface="+mn-ea"/>
                <a:sym typeface="+mn-lt"/>
              </a:endParaRPr>
            </a:p>
            <a:p>
              <a:pPr marL="0" lvl="1" algn="ctr" defTabSz="914400" fontAlgn="base">
                <a:spcBef>
                  <a:spcPct val="0"/>
                </a:spcBef>
                <a:spcAft>
                  <a:spcPct val="0"/>
                </a:spcAft>
              </a:pPr>
              <a:r>
                <a:rPr lang="zh-CN" altLang="en-US" sz="2265" b="1" kern="0">
                  <a:solidFill>
                    <a:srgbClr val="981112"/>
                  </a:solidFill>
                  <a:latin typeface="微软雅黑" panose="020B0503020204020204" pitchFamily="34" charset="-122"/>
                  <a:ea typeface="微软雅黑" panose="020B0503020204020204" pitchFamily="34" charset="-122"/>
                  <a:cs typeface="+mn-ea"/>
                  <a:sym typeface="+mn-lt"/>
                </a:rPr>
                <a:t>辞任渠道</a:t>
              </a:r>
              <a:endParaRPr lang="zh-CN" altLang="en-US" sz="2265" b="1" kern="0">
                <a:solidFill>
                  <a:srgbClr val="981112"/>
                </a:solidFill>
                <a:latin typeface="微软雅黑" panose="020B0503020204020204" pitchFamily="34" charset="-122"/>
                <a:ea typeface="微软雅黑" panose="020B0503020204020204" pitchFamily="34" charset="-122"/>
                <a:cs typeface="+mn-ea"/>
                <a:sym typeface="+mn-lt"/>
              </a:endParaRPr>
            </a:p>
          </p:txBody>
        </p:sp>
        <p:sp>
          <p:nvSpPr>
            <p:cNvPr id="15" name="TextBox 36"/>
            <p:cNvSpPr txBox="1"/>
            <p:nvPr>
              <p:custDataLst>
                <p:tags r:id="rId10"/>
              </p:custDataLst>
            </p:nvPr>
          </p:nvSpPr>
          <p:spPr bwMode="auto">
            <a:xfrm>
              <a:off x="3935755" y="1234501"/>
              <a:ext cx="2392974" cy="2359525"/>
            </a:xfrm>
            <a:prstGeom prst="rect">
              <a:avLst/>
            </a:prstGeom>
            <a:noFill/>
            <a:ln w="9525">
              <a:noFill/>
              <a:miter lim="800000"/>
            </a:ln>
          </p:spPr>
          <p:txBody>
            <a:bodyPr wrap="square" lIns="479790" tIns="0" rIns="479790" bIns="719684" anchor="b" anchorCtr="1">
              <a:normAutofit/>
              <a:scene3d>
                <a:camera prst="orthographicFront"/>
                <a:lightRig rig="threePt" dir="t"/>
              </a:scene3d>
              <a:sp3d>
                <a:bevelT w="0" h="0"/>
              </a:sp3d>
            </a:bodyP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335" b="0" i="0" u="none" strike="noStrike" kern="0" cap="none" spc="0" normalizeH="0" baseline="0" noProof="0">
                <a:ln>
                  <a:noFill/>
                </a:ln>
                <a:solidFill>
                  <a:srgbClr val="000000">
                    <a:lumMod val="50000"/>
                    <a:lumOff val="50000"/>
                  </a:srgb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TextBox 13"/>
            <p:cNvSpPr txBox="1"/>
            <p:nvPr>
              <p:custDataLst>
                <p:tags r:id="rId11"/>
              </p:custDataLst>
            </p:nvPr>
          </p:nvSpPr>
          <p:spPr bwMode="auto">
            <a:xfrm>
              <a:off x="6328750" y="4131064"/>
              <a:ext cx="1814991" cy="878585"/>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defTabSz="914400" fontAlgn="base">
                <a:spcBef>
                  <a:spcPct val="0"/>
                </a:spcBef>
                <a:spcAft>
                  <a:spcPct val="0"/>
                </a:spcAft>
              </a:pPr>
              <a:r>
                <a:rPr lang="zh-CN" altLang="en-US" sz="2265" b="1" kern="0">
                  <a:solidFill>
                    <a:srgbClr val="981112"/>
                  </a:solidFill>
                  <a:latin typeface="微软雅黑" panose="020B0503020204020204" pitchFamily="34" charset="-122"/>
                  <a:ea typeface="微软雅黑" panose="020B0503020204020204" pitchFamily="34" charset="-122"/>
                  <a:cs typeface="+mn-ea"/>
                  <a:sym typeface="+mn-lt"/>
                </a:rPr>
                <a:t>行为禁止范围</a:t>
              </a:r>
              <a:endParaRPr lang="zh-CN" altLang="en-US" sz="2265" b="1" kern="0">
                <a:solidFill>
                  <a:srgbClr val="981112"/>
                </a:solidFill>
                <a:latin typeface="微软雅黑" panose="020B0503020204020204" pitchFamily="34" charset="-122"/>
                <a:ea typeface="微软雅黑" panose="020B0503020204020204" pitchFamily="34" charset="-122"/>
                <a:cs typeface="+mn-ea"/>
                <a:sym typeface="+mn-lt"/>
              </a:endParaRPr>
            </a:p>
            <a:p>
              <a:pPr marL="0" lvl="1" algn="ctr" defTabSz="914400" fontAlgn="base">
                <a:spcBef>
                  <a:spcPct val="0"/>
                </a:spcBef>
                <a:spcAft>
                  <a:spcPct val="0"/>
                </a:spcAft>
              </a:pPr>
              <a:r>
                <a:rPr lang="zh-CN" altLang="en-US" sz="2265" b="1" kern="0">
                  <a:solidFill>
                    <a:srgbClr val="981112"/>
                  </a:solidFill>
                  <a:latin typeface="微软雅黑" panose="020B0503020204020204" pitchFamily="34" charset="-122"/>
                  <a:ea typeface="微软雅黑" panose="020B0503020204020204" pitchFamily="34" charset="-122"/>
                  <a:cs typeface="+mn-ea"/>
                  <a:sym typeface="+mn-lt"/>
                </a:rPr>
                <a:t>有所扩张</a:t>
              </a:r>
              <a:endParaRPr lang="zh-CN" altLang="en-US" sz="2265" b="1" kern="0">
                <a:solidFill>
                  <a:srgbClr val="981112"/>
                </a:solidFill>
                <a:latin typeface="微软雅黑" panose="020B0503020204020204" pitchFamily="34" charset="-122"/>
                <a:ea typeface="微软雅黑" panose="020B0503020204020204" pitchFamily="34" charset="-122"/>
                <a:cs typeface="+mn-ea"/>
                <a:sym typeface="+mn-lt"/>
              </a:endParaRPr>
            </a:p>
          </p:txBody>
        </p:sp>
        <p:sp>
          <p:nvSpPr>
            <p:cNvPr id="17" name="Freeform: Shape 24"/>
            <p:cNvSpPr/>
            <p:nvPr>
              <p:custDataLst>
                <p:tags r:id="rId12"/>
              </p:custDataLst>
            </p:nvPr>
          </p:nvSpPr>
          <p:spPr bwMode="auto">
            <a:xfrm>
              <a:off x="3935763" y="3628288"/>
              <a:ext cx="2392972" cy="1196487"/>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rgbClr val="981112"/>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2" name="TextBox 37"/>
            <p:cNvSpPr txBox="1"/>
            <p:nvPr>
              <p:custDataLst>
                <p:tags r:id="rId13"/>
              </p:custDataLst>
            </p:nvPr>
          </p:nvSpPr>
          <p:spPr bwMode="auto">
            <a:xfrm>
              <a:off x="4381256" y="2567900"/>
              <a:ext cx="1433085" cy="443131"/>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p>
              <a:pPr marL="0" lvl="1" algn="ctr" defTabSz="914400" fontAlgn="base">
                <a:spcBef>
                  <a:spcPct val="0"/>
                </a:spcBef>
                <a:spcAft>
                  <a:spcPct val="0"/>
                </a:spcAft>
              </a:pPr>
              <a:r>
                <a:rPr lang="zh-CN" altLang="en-US" sz="2265" b="1" kern="0">
                  <a:solidFill>
                    <a:srgbClr val="981112"/>
                  </a:solidFill>
                  <a:latin typeface="微软雅黑" panose="020B0503020204020204" pitchFamily="34" charset="-122"/>
                  <a:ea typeface="微软雅黑" panose="020B0503020204020204" pitchFamily="34" charset="-122"/>
                  <a:cs typeface="+mn-ea"/>
                  <a:sym typeface="+mn-lt"/>
                </a:rPr>
                <a:t>明确忠实勤勉</a:t>
              </a:r>
              <a:endParaRPr lang="zh-CN" altLang="en-US" sz="2265" b="1" kern="0">
                <a:solidFill>
                  <a:srgbClr val="981112"/>
                </a:solidFill>
                <a:latin typeface="微软雅黑" panose="020B0503020204020204" pitchFamily="34" charset="-122"/>
                <a:ea typeface="微软雅黑" panose="020B0503020204020204" pitchFamily="34" charset="-122"/>
                <a:cs typeface="+mn-ea"/>
                <a:sym typeface="+mn-lt"/>
              </a:endParaRPr>
            </a:p>
            <a:p>
              <a:pPr marL="0" lvl="1" algn="ctr" defTabSz="914400" fontAlgn="base">
                <a:spcBef>
                  <a:spcPct val="0"/>
                </a:spcBef>
                <a:spcAft>
                  <a:spcPct val="0"/>
                </a:spcAft>
              </a:pPr>
              <a:r>
                <a:rPr lang="zh-CN" altLang="en-US" sz="2265" b="1" kern="0">
                  <a:solidFill>
                    <a:srgbClr val="981112"/>
                  </a:solidFill>
                  <a:latin typeface="微软雅黑" panose="020B0503020204020204" pitchFamily="34" charset="-122"/>
                  <a:ea typeface="微软雅黑" panose="020B0503020204020204" pitchFamily="34" charset="-122"/>
                  <a:cs typeface="+mn-ea"/>
                  <a:sym typeface="+mn-lt"/>
                </a:rPr>
                <a:t>义务</a:t>
              </a:r>
              <a:r>
                <a:rPr lang="zh-CN" altLang="en-US" sz="2265" b="1" kern="0">
                  <a:solidFill>
                    <a:srgbClr val="981112"/>
                  </a:solidFill>
                  <a:latin typeface="微软雅黑" panose="020B0503020204020204" pitchFamily="34" charset="-122"/>
                  <a:ea typeface="微软雅黑" panose="020B0503020204020204" pitchFamily="34" charset="-122"/>
                  <a:cs typeface="+mn-ea"/>
                  <a:sym typeface="+mn-lt"/>
                </a:rPr>
                <a:t>内涵</a:t>
              </a:r>
              <a:endParaRPr lang="zh-CN" altLang="en-US" sz="2265" b="1" kern="0">
                <a:solidFill>
                  <a:srgbClr val="981112"/>
                </a:solidFill>
                <a:latin typeface="微软雅黑" panose="020B0503020204020204" pitchFamily="34" charset="-122"/>
                <a:ea typeface="微软雅黑" panose="020B0503020204020204" pitchFamily="34" charset="-122"/>
                <a:cs typeface="+mn-ea"/>
                <a:sym typeface="+mn-lt"/>
              </a:endParaRPr>
            </a:p>
          </p:txBody>
        </p:sp>
        <p:sp>
          <p:nvSpPr>
            <p:cNvPr id="23" name="TextBox 25"/>
            <p:cNvSpPr txBox="1"/>
            <p:nvPr>
              <p:custDataLst>
                <p:tags r:id="rId14"/>
              </p:custDataLst>
            </p:nvPr>
          </p:nvSpPr>
          <p:spPr bwMode="auto">
            <a:xfrm>
              <a:off x="8122751" y="1250685"/>
              <a:ext cx="2392974" cy="2359525"/>
            </a:xfrm>
            <a:prstGeom prst="rect">
              <a:avLst/>
            </a:prstGeom>
            <a:noFill/>
            <a:ln w="9525">
              <a:noFill/>
              <a:miter lim="800000"/>
            </a:ln>
          </p:spPr>
          <p:txBody>
            <a:bodyPr wrap="square" lIns="479790" tIns="0" rIns="479790" bIns="719684" anchor="b" anchorCtr="1">
              <a:normAutofit/>
              <a:scene3d>
                <a:camera prst="orthographicFront"/>
                <a:lightRig rig="threePt" dir="t"/>
              </a:scene3d>
              <a:sp3d>
                <a:bevelT w="0" h="0"/>
              </a:sp3d>
            </a:bodyP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335" b="0" i="0" u="none" strike="noStrike" kern="0" cap="none" spc="0" normalizeH="0" baseline="0" noProof="0">
                <a:ln>
                  <a:noFill/>
                </a:ln>
                <a:solidFill>
                  <a:srgbClr val="000000">
                    <a:lumMod val="50000"/>
                    <a:lumOff val="50000"/>
                  </a:srgb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TextBox 21"/>
            <p:cNvSpPr txBox="1"/>
            <p:nvPr>
              <p:custDataLst>
                <p:tags r:id="rId15"/>
              </p:custDataLst>
            </p:nvPr>
          </p:nvSpPr>
          <p:spPr bwMode="auto">
            <a:xfrm>
              <a:off x="8559213" y="2567597"/>
              <a:ext cx="1578032" cy="957450"/>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defTabSz="914400" fontAlgn="base">
                <a:spcBef>
                  <a:spcPct val="0"/>
                </a:spcBef>
                <a:spcAft>
                  <a:spcPct val="0"/>
                </a:spcAft>
              </a:pPr>
              <a:r>
                <a:rPr lang="zh-CN" altLang="en-US" sz="2265" b="1" kern="0">
                  <a:solidFill>
                    <a:srgbClr val="981112"/>
                  </a:solidFill>
                  <a:latin typeface="微软雅黑" panose="020B0503020204020204" pitchFamily="34" charset="-122"/>
                  <a:ea typeface="微软雅黑" panose="020B0503020204020204" pitchFamily="34" charset="-122"/>
                  <a:cs typeface="+mn-ea"/>
                  <a:sym typeface="+mn-lt"/>
                </a:rPr>
                <a:t>承担赔偿责任</a:t>
              </a:r>
              <a:endParaRPr lang="zh-CN" altLang="en-US" sz="2265" b="1" kern="0">
                <a:solidFill>
                  <a:srgbClr val="981112"/>
                </a:solidFill>
                <a:latin typeface="微软雅黑" panose="020B0503020204020204" pitchFamily="34" charset="-122"/>
                <a:ea typeface="微软雅黑" panose="020B0503020204020204" pitchFamily="34" charset="-122"/>
                <a:cs typeface="+mn-ea"/>
                <a:sym typeface="+mn-lt"/>
              </a:endParaRPr>
            </a:p>
            <a:p>
              <a:pPr marL="0" lvl="1" algn="ctr" defTabSz="914400" fontAlgn="base">
                <a:spcBef>
                  <a:spcPct val="0"/>
                </a:spcBef>
                <a:spcAft>
                  <a:spcPct val="0"/>
                </a:spcAft>
              </a:pPr>
              <a:r>
                <a:rPr lang="zh-CN" altLang="en-US" sz="2265" b="1" kern="0">
                  <a:solidFill>
                    <a:srgbClr val="981112"/>
                  </a:solidFill>
                  <a:latin typeface="微软雅黑" panose="020B0503020204020204" pitchFamily="34" charset="-122"/>
                  <a:ea typeface="微软雅黑" panose="020B0503020204020204" pitchFamily="34" charset="-122"/>
                  <a:cs typeface="+mn-ea"/>
                  <a:sym typeface="+mn-lt"/>
                </a:rPr>
                <a:t>情形增加</a:t>
              </a:r>
              <a:endParaRPr lang="zh-CN" altLang="en-US" sz="2265" b="1" kern="0">
                <a:solidFill>
                  <a:srgbClr val="981112"/>
                </a:solidFill>
                <a:latin typeface="微软雅黑" panose="020B0503020204020204" pitchFamily="34" charset="-122"/>
                <a:ea typeface="微软雅黑" panose="020B0503020204020204" pitchFamily="34" charset="-122"/>
                <a:cs typeface="+mn-ea"/>
                <a:sym typeface="+mn-lt"/>
              </a:endParaRPr>
            </a:p>
          </p:txBody>
        </p:sp>
      </p:grpSp>
      <p:sp>
        <p:nvSpPr>
          <p:cNvPr id="26" name="椭圆 25"/>
          <p:cNvSpPr/>
          <p:nvPr>
            <p:custDataLst>
              <p:tags r:id="rId16"/>
            </p:custDataLst>
          </p:nvPr>
        </p:nvSpPr>
        <p:spPr>
          <a:xfrm>
            <a:off x="2638425" y="3284855"/>
            <a:ext cx="576580" cy="576580"/>
          </a:xfrm>
          <a:prstGeom prst="ellipse">
            <a:avLst/>
          </a:prstGeom>
          <a:solidFill>
            <a:srgbClr val="98111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zh-CN" altLang="en-US"/>
          </a:p>
        </p:txBody>
      </p:sp>
      <p:sp>
        <p:nvSpPr>
          <p:cNvPr id="27" name="椭圆 26"/>
          <p:cNvSpPr/>
          <p:nvPr>
            <p:custDataLst>
              <p:tags r:id="rId17"/>
            </p:custDataLst>
          </p:nvPr>
        </p:nvSpPr>
        <p:spPr>
          <a:xfrm>
            <a:off x="4754880" y="3754120"/>
            <a:ext cx="576580" cy="576580"/>
          </a:xfrm>
          <a:prstGeom prst="ellipse">
            <a:avLst/>
          </a:prstGeom>
          <a:solidFill>
            <a:srgbClr val="98111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椭圆 27"/>
          <p:cNvSpPr/>
          <p:nvPr>
            <p:custDataLst>
              <p:tags r:id="rId18"/>
            </p:custDataLst>
          </p:nvPr>
        </p:nvSpPr>
        <p:spPr>
          <a:xfrm>
            <a:off x="6856730" y="3284855"/>
            <a:ext cx="576580" cy="576580"/>
          </a:xfrm>
          <a:prstGeom prst="ellipse">
            <a:avLst/>
          </a:prstGeom>
          <a:solidFill>
            <a:srgbClr val="98111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椭圆 28"/>
          <p:cNvSpPr/>
          <p:nvPr>
            <p:custDataLst>
              <p:tags r:id="rId19"/>
            </p:custDataLst>
          </p:nvPr>
        </p:nvSpPr>
        <p:spPr>
          <a:xfrm>
            <a:off x="8966835" y="3754120"/>
            <a:ext cx="576580" cy="576580"/>
          </a:xfrm>
          <a:prstGeom prst="ellipse">
            <a:avLst/>
          </a:prstGeom>
          <a:solidFill>
            <a:srgbClr val="98111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0" name="图片 29" descr="微信图片_20240105165339"/>
          <p:cNvPicPr>
            <a:picLocks noChangeAspect="1"/>
          </p:cNvPicPr>
          <p:nvPr/>
        </p:nvPicPr>
        <p:blipFill>
          <a:blip r:embed="rId20"/>
          <a:stretch>
            <a:fillRect/>
          </a:stretch>
        </p:blipFill>
        <p:spPr>
          <a:xfrm>
            <a:off x="9191625" y="260985"/>
            <a:ext cx="2712720" cy="620395"/>
          </a:xfrm>
          <a:prstGeom prst="rect">
            <a:avLst/>
          </a:prstGeom>
        </p:spPr>
      </p:pic>
      <p:sp>
        <p:nvSpPr>
          <p:cNvPr id="31" name="文本框 30"/>
          <p:cNvSpPr txBox="1"/>
          <p:nvPr/>
        </p:nvSpPr>
        <p:spPr>
          <a:xfrm>
            <a:off x="8975725" y="6231890"/>
            <a:ext cx="3137535" cy="596900"/>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依法合规</a:t>
            </a:r>
            <a:r>
              <a:rPr lang="en-US" altLang="zh-CN"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  </a:t>
            </a:r>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行稳致远</a:t>
            </a:r>
            <a:endPar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7" y="156210"/>
            <a:ext cx="6378612" cy="898525"/>
            <a:chOff x="0" y="227675"/>
            <a:chExt cx="10768264" cy="898628"/>
          </a:xfrm>
        </p:grpSpPr>
        <p:sp>
          <p:nvSpPr>
            <p:cNvPr id="2" name="Freeform 16"/>
            <p:cNvSpPr/>
            <p:nvPr/>
          </p:nvSpPr>
          <p:spPr>
            <a:xfrm>
              <a:off x="0" y="227675"/>
              <a:ext cx="10768264" cy="898628"/>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62" y="404225"/>
              <a:ext cx="9726222" cy="583632"/>
            </a:xfrm>
            <a:prstGeom prst="rect">
              <a:avLst/>
            </a:prstGeom>
            <a:noFill/>
          </p:spPr>
          <p:txBody>
            <a:bodyPr wrap="square" rtlCol="0">
              <a:spAutoFit/>
            </a:bodyPr>
            <a:lstStyle/>
            <a:p>
              <a:pPr marL="0" lvl="1" algn="ctr" defTabSz="914400" fontAlgn="base">
                <a:buClrTx/>
                <a:buSzTx/>
                <a:buFontTx/>
              </a:pP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  </a:t>
              </a:r>
              <a:r>
                <a:rPr lang="en-US" altLang="zh-CN" sz="3200" b="1" dirty="0">
                  <a:solidFill>
                    <a:schemeClr val="bg1"/>
                  </a:solidFill>
                  <a:latin typeface="微软雅黑" panose="020B0503020204020204" pitchFamily="34" charset="-122"/>
                  <a:ea typeface="微软雅黑" panose="020B0503020204020204" pitchFamily="34" charset="-122"/>
                  <a:sym typeface="+mn-lt"/>
                </a:rPr>
                <a:t>调整任职门槛</a:t>
              </a:r>
              <a:r>
                <a:rPr lang="zh-CN" altLang="en-US" sz="3200" b="1" dirty="0">
                  <a:solidFill>
                    <a:schemeClr val="bg1"/>
                  </a:solidFill>
                  <a:latin typeface="微软雅黑" panose="020B0503020204020204" pitchFamily="34" charset="-122"/>
                  <a:ea typeface="微软雅黑" panose="020B0503020204020204" pitchFamily="34" charset="-122"/>
                  <a:sym typeface="+mn-lt"/>
                </a:rPr>
                <a:t>、</a:t>
              </a:r>
              <a:r>
                <a:rPr lang="en-US" altLang="zh-CN" sz="3200" b="1" dirty="0">
                  <a:solidFill>
                    <a:schemeClr val="bg1"/>
                  </a:solidFill>
                  <a:latin typeface="微软雅黑" panose="020B0503020204020204" pitchFamily="34" charset="-122"/>
                  <a:ea typeface="微软雅黑" panose="020B0503020204020204" pitchFamily="34" charset="-122"/>
                  <a:sym typeface="+mn-lt"/>
                </a:rPr>
                <a:t>辞任渠道</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 name="Freeform 5"/>
          <p:cNvSpPr/>
          <p:nvPr/>
        </p:nvSpPr>
        <p:spPr bwMode="auto">
          <a:xfrm rot="2700000">
            <a:off x="9032416" y="3153923"/>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sp>
        <p:nvSpPr>
          <p:cNvPr id="12"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sp>
        <p:nvSpPr>
          <p:cNvPr id="23" name="文本框 9"/>
          <p:cNvSpPr txBox="1"/>
          <p:nvPr/>
        </p:nvSpPr>
        <p:spPr>
          <a:xfrm flipH="1">
            <a:off x="5121485" y="3952762"/>
            <a:ext cx="2340873" cy="1277273"/>
          </a:xfrm>
          <a:prstGeom prst="rect">
            <a:avLst/>
          </a:prstGeom>
          <a:noFill/>
        </p:spPr>
        <p:txBody>
          <a:bodyPr wrap="square" rtlCol="0">
            <a:spAutoFit/>
          </a:bodyPr>
          <a:lstStyle/>
          <a:p>
            <a:pPr algn="ctr">
              <a:lnSpc>
                <a:spcPct val="150000"/>
              </a:lnSpc>
            </a:pPr>
            <a:r>
              <a:rPr lang="zh-CN" altLang="en-US">
                <a:solidFill>
                  <a:schemeClr val="bg1"/>
                </a:solidFill>
                <a:latin typeface="微软雅黑" panose="020B0503020204020204" pitchFamily="34" charset="-122"/>
                <a:ea typeface="微软雅黑" panose="020B0503020204020204" pitchFamily="34" charset="-122"/>
                <a:cs typeface="华文黑体" pitchFamily="2" charset="-122"/>
              </a:rPr>
              <a:t>适用范围</a:t>
            </a:r>
            <a:endParaRPr lang="zh-CN" altLang="en-US">
              <a:solidFill>
                <a:schemeClr val="bg1"/>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00">
                <a:solidFill>
                  <a:schemeClr val="bg1"/>
                </a:solidFill>
                <a:latin typeface="微软雅黑" panose="020B0503020204020204" pitchFamily="34" charset="-122"/>
                <a:ea typeface="微软雅黑" panose="020B0503020204020204" pitchFamily="34" charset="-122"/>
              </a:rPr>
              <a:t>您的容打在或者通过复制您的文本后，在此框中选择粘贴，并选择只保。</a:t>
            </a:r>
            <a:r>
              <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右键点击图片选择片格式设置图。</a:t>
            </a:r>
            <a:endParaRPr lang="en-US" altLang="zh-CN"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文本框 11"/>
          <p:cNvSpPr txBox="1"/>
          <p:nvPr/>
        </p:nvSpPr>
        <p:spPr>
          <a:xfrm flipH="1">
            <a:off x="7985398" y="1834549"/>
            <a:ext cx="2340873" cy="1277273"/>
          </a:xfrm>
          <a:prstGeom prst="rect">
            <a:avLst/>
          </a:prstGeom>
          <a:noFill/>
        </p:spPr>
        <p:txBody>
          <a:bodyPr wrap="square" rtlCol="0">
            <a:spAutoFit/>
          </a:bodyPr>
          <a:lstStyle/>
          <a:p>
            <a:pPr algn="ctr">
              <a:lnSpc>
                <a:spcPct val="150000"/>
              </a:lnSpc>
            </a:pPr>
            <a:r>
              <a:rPr lang="zh-CN" altLang="en-US">
                <a:solidFill>
                  <a:schemeClr val="bg1"/>
                </a:solidFill>
                <a:latin typeface="微软雅黑" panose="020B0503020204020204" pitchFamily="34" charset="-122"/>
                <a:ea typeface="微软雅黑" panose="020B0503020204020204" pitchFamily="34" charset="-122"/>
                <a:cs typeface="华文黑体" pitchFamily="2" charset="-122"/>
              </a:rPr>
              <a:t>考核目的</a:t>
            </a:r>
            <a:endParaRPr lang="zh-CN" altLang="en-US">
              <a:solidFill>
                <a:schemeClr val="bg1"/>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00">
                <a:solidFill>
                  <a:schemeClr val="bg1"/>
                </a:solidFill>
                <a:latin typeface="微软雅黑" panose="020B0503020204020204" pitchFamily="34" charset="-122"/>
                <a:ea typeface="微软雅黑" panose="020B0503020204020204" pitchFamily="34" charset="-122"/>
              </a:rPr>
              <a:t>您的容打在或者通过复制您的文本后，在此框中选择粘贴，并选择只保。</a:t>
            </a:r>
            <a:r>
              <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右键点击图片选择片格式设置图设置图。</a:t>
            </a:r>
            <a:endParaRPr lang="en-US" altLang="zh-CN"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 name="图片 12"/>
          <p:cNvPicPr>
            <a:picLocks noChangeAspect="1"/>
          </p:cNvPicPr>
          <p:nvPr/>
        </p:nvPicPr>
        <p:blipFill>
          <a:blip r:embed="rId1"/>
          <a:stretch>
            <a:fillRect/>
          </a:stretch>
        </p:blipFill>
        <p:spPr>
          <a:xfrm>
            <a:off x="1054735" y="1801495"/>
            <a:ext cx="3051810" cy="3371850"/>
          </a:xfrm>
          <a:prstGeom prst="rect">
            <a:avLst/>
          </a:prstGeom>
        </p:spPr>
      </p:pic>
      <p:pic>
        <p:nvPicPr>
          <p:cNvPr id="14" name="图片 13"/>
          <p:cNvPicPr>
            <a:picLocks noChangeAspect="1"/>
          </p:cNvPicPr>
          <p:nvPr/>
        </p:nvPicPr>
        <p:blipFill>
          <a:blip r:embed="rId2"/>
          <a:stretch>
            <a:fillRect/>
          </a:stretch>
        </p:blipFill>
        <p:spPr>
          <a:xfrm>
            <a:off x="7894955" y="1781175"/>
            <a:ext cx="2990850" cy="3400425"/>
          </a:xfrm>
          <a:prstGeom prst="rect">
            <a:avLst/>
          </a:prstGeom>
        </p:spPr>
      </p:pic>
      <p:sp>
        <p:nvSpPr>
          <p:cNvPr id="15" name="文本框 14"/>
          <p:cNvSpPr txBox="1"/>
          <p:nvPr/>
        </p:nvSpPr>
        <p:spPr>
          <a:xfrm>
            <a:off x="1054735" y="1412875"/>
            <a:ext cx="2268220" cy="368300"/>
          </a:xfrm>
          <a:prstGeom prst="rect">
            <a:avLst/>
          </a:prstGeom>
          <a:noFill/>
        </p:spPr>
        <p:txBody>
          <a:bodyPr wrap="square" rtlCol="0">
            <a:spAutoFit/>
          </a:bodyPr>
          <a:p>
            <a:r>
              <a:rPr lang="en-US" altLang="zh-CN" b="1">
                <a:solidFill>
                  <a:srgbClr val="981112"/>
                </a:solidFill>
              </a:rPr>
              <a:t>1</a:t>
            </a:r>
            <a:r>
              <a:rPr lang="zh-CN" altLang="en-US" b="1">
                <a:solidFill>
                  <a:srgbClr val="981112"/>
                </a:solidFill>
              </a:rPr>
              <a:t>、关于任职门槛</a:t>
            </a:r>
            <a:endParaRPr lang="zh-CN" altLang="en-US" b="1">
              <a:solidFill>
                <a:srgbClr val="981112"/>
              </a:solidFill>
            </a:endParaRPr>
          </a:p>
        </p:txBody>
      </p:sp>
      <p:sp>
        <p:nvSpPr>
          <p:cNvPr id="16" name="文本框 15"/>
          <p:cNvSpPr txBox="1"/>
          <p:nvPr/>
        </p:nvSpPr>
        <p:spPr>
          <a:xfrm>
            <a:off x="7894955" y="1340485"/>
            <a:ext cx="2268220" cy="368300"/>
          </a:xfrm>
          <a:prstGeom prst="rect">
            <a:avLst/>
          </a:prstGeom>
          <a:noFill/>
        </p:spPr>
        <p:txBody>
          <a:bodyPr wrap="square" rtlCol="0">
            <a:spAutoFit/>
          </a:bodyPr>
          <a:p>
            <a:r>
              <a:rPr lang="en-US" altLang="zh-CN" b="1">
                <a:solidFill>
                  <a:srgbClr val="981112"/>
                </a:solidFill>
              </a:rPr>
              <a:t>2</a:t>
            </a:r>
            <a:r>
              <a:rPr lang="zh-CN" altLang="en-US" b="1">
                <a:solidFill>
                  <a:srgbClr val="981112"/>
                </a:solidFill>
              </a:rPr>
              <a:t>、关于</a:t>
            </a:r>
            <a:r>
              <a:rPr lang="zh-CN" altLang="en-US" b="1">
                <a:solidFill>
                  <a:srgbClr val="981112"/>
                </a:solidFill>
              </a:rPr>
              <a:t>辞任渠道</a:t>
            </a:r>
            <a:endParaRPr lang="zh-CN" altLang="en-US" b="1">
              <a:solidFill>
                <a:srgbClr val="981112"/>
              </a:solidFill>
            </a:endParaRPr>
          </a:p>
        </p:txBody>
      </p:sp>
      <p:sp>
        <p:nvSpPr>
          <p:cNvPr id="25" name="文本框 24"/>
          <p:cNvSpPr txBox="1"/>
          <p:nvPr/>
        </p:nvSpPr>
        <p:spPr>
          <a:xfrm>
            <a:off x="478155" y="5505450"/>
            <a:ext cx="5118100" cy="1352550"/>
          </a:xfrm>
          <a:prstGeom prst="rect">
            <a:avLst/>
          </a:prstGeom>
        </p:spPr>
        <p:txBody>
          <a:bodyPr wrap="square">
            <a:noAutofit/>
          </a:bodyPr>
          <a:p>
            <a:pPr indent="0" algn="just" fontAlgn="auto">
              <a:lnSpc>
                <a:spcPts val="1755"/>
              </a:lnSpc>
              <a:spcBef>
                <a:spcPts val="0"/>
              </a:spcBef>
              <a:spcAft>
                <a:spcPts val="0"/>
              </a:spcAft>
            </a:pPr>
            <a:r>
              <a:rPr lang="en-US" altLang="zh-CN" sz="1600">
                <a:solidFill>
                  <a:srgbClr val="000000"/>
                </a:solidFill>
                <a:latin typeface="仿宋" panose="02010609060101010101" charset="-122"/>
                <a:ea typeface="仿宋" panose="02010609060101010101" charset="-122"/>
                <a:cs typeface="仿宋" panose="02010609060101010101" charset="-122"/>
              </a:rPr>
              <a:t>1</a:t>
            </a:r>
            <a:r>
              <a:rPr lang="zh-CN" altLang="en-US" sz="1600">
                <a:solidFill>
                  <a:srgbClr val="000000"/>
                </a:solidFill>
                <a:latin typeface="仿宋" panose="02010609060101010101" charset="-122"/>
                <a:ea typeface="仿宋" panose="02010609060101010101" charset="-122"/>
                <a:cs typeface="仿宋" panose="02010609060101010101" charset="-122"/>
              </a:rPr>
              <a:t>、明确了被宣告缓刑的情形；</a:t>
            </a:r>
            <a:endParaRPr lang="zh-CN" altLang="en-US" sz="1600">
              <a:solidFill>
                <a:srgbClr val="000000"/>
              </a:solidFill>
              <a:latin typeface="仿宋" panose="02010609060101010101" charset="-122"/>
              <a:ea typeface="仿宋" panose="02010609060101010101" charset="-122"/>
              <a:cs typeface="仿宋" panose="02010609060101010101" charset="-122"/>
            </a:endParaRPr>
          </a:p>
          <a:p>
            <a:pPr indent="0" algn="just" fontAlgn="auto">
              <a:lnSpc>
                <a:spcPts val="1755"/>
              </a:lnSpc>
              <a:spcBef>
                <a:spcPts val="0"/>
              </a:spcBef>
              <a:spcAft>
                <a:spcPts val="0"/>
              </a:spcAft>
            </a:pPr>
            <a:r>
              <a:rPr lang="en-US" altLang="zh-CN" sz="1600">
                <a:solidFill>
                  <a:srgbClr val="000000"/>
                </a:solidFill>
                <a:latin typeface="仿宋" panose="02010609060101010101" charset="-122"/>
                <a:ea typeface="仿宋" panose="02010609060101010101" charset="-122"/>
                <a:cs typeface="仿宋" panose="02010609060101010101" charset="-122"/>
              </a:rPr>
              <a:t>2</a:t>
            </a:r>
            <a:r>
              <a:rPr lang="zh-CN" altLang="en-US" sz="1600">
                <a:solidFill>
                  <a:srgbClr val="000000"/>
                </a:solidFill>
                <a:latin typeface="仿宋" panose="02010609060101010101" charset="-122"/>
                <a:ea typeface="仿宋" panose="02010609060101010101" charset="-122"/>
                <a:cs typeface="仿宋" panose="02010609060101010101" charset="-122"/>
              </a:rPr>
              <a:t>、增加</a:t>
            </a:r>
            <a:r>
              <a:rPr lang="zh-CN" altLang="en-US" sz="1600" b="1">
                <a:solidFill>
                  <a:srgbClr val="981112"/>
                </a:solidFill>
                <a:latin typeface="仿宋" panose="02010609060101010101" charset="-122"/>
                <a:ea typeface="仿宋" panose="02010609060101010101" charset="-122"/>
                <a:cs typeface="仿宋" panose="02010609060101010101" charset="-122"/>
              </a:rPr>
              <a:t>“被人民法院列为失信被执行人”</a:t>
            </a:r>
            <a:r>
              <a:rPr lang="zh-CN" altLang="en-US" sz="1600">
                <a:solidFill>
                  <a:srgbClr val="000000"/>
                </a:solidFill>
                <a:latin typeface="仿宋" panose="02010609060101010101" charset="-122"/>
                <a:ea typeface="仿宋" panose="02010609060101010101" charset="-122"/>
                <a:cs typeface="仿宋" panose="02010609060101010101" charset="-122"/>
              </a:rPr>
              <a:t>的限定条件。</a:t>
            </a:r>
            <a:endParaRPr lang="zh-CN" altLang="en-US" sz="1600">
              <a:solidFill>
                <a:srgbClr val="000000"/>
              </a:solidFill>
              <a:latin typeface="仿宋" panose="02010609060101010101" charset="-122"/>
              <a:ea typeface="仿宋" panose="02010609060101010101" charset="-122"/>
              <a:cs typeface="仿宋" panose="02010609060101010101" charset="-122"/>
            </a:endParaRPr>
          </a:p>
          <a:p>
            <a:pPr indent="0" algn="just" fontAlgn="auto">
              <a:lnSpc>
                <a:spcPts val="1755"/>
              </a:lnSpc>
              <a:spcBef>
                <a:spcPts val="0"/>
              </a:spcBef>
              <a:spcAft>
                <a:spcPts val="0"/>
              </a:spcAft>
            </a:pPr>
            <a:r>
              <a:rPr lang="zh-CN" altLang="en-US" sz="1600">
                <a:solidFill>
                  <a:srgbClr val="000000"/>
                </a:solidFill>
                <a:latin typeface="仿宋" panose="02010609060101010101" charset="-122"/>
                <a:ea typeface="仿宋" panose="02010609060101010101" charset="-122"/>
                <a:cs typeface="仿宋" panose="02010609060101010101" charset="-122"/>
              </a:rPr>
              <a:t>如果仅到期未清偿债务，则依然可以担任公司的董监高，在一定程度上放宽了董监高的任职门槛。</a:t>
            </a:r>
            <a:endParaRPr lang="zh-CN" altLang="en-US" sz="1600">
              <a:solidFill>
                <a:srgbClr val="000000"/>
              </a:solidFill>
              <a:latin typeface="仿宋" panose="02010609060101010101" charset="-122"/>
              <a:ea typeface="仿宋" panose="02010609060101010101" charset="-122"/>
              <a:cs typeface="仿宋" panose="02010609060101010101" charset="-122"/>
            </a:endParaRPr>
          </a:p>
        </p:txBody>
      </p:sp>
      <p:sp>
        <p:nvSpPr>
          <p:cNvPr id="26" name="文本框 25"/>
          <p:cNvSpPr txBox="1"/>
          <p:nvPr/>
        </p:nvSpPr>
        <p:spPr>
          <a:xfrm>
            <a:off x="6815137" y="5373370"/>
            <a:ext cx="5080000" cy="1322070"/>
          </a:xfrm>
          <a:prstGeom prst="rect">
            <a:avLst/>
          </a:prstGeom>
        </p:spPr>
        <p:txBody>
          <a:bodyPr>
            <a:spAutoFit/>
          </a:bodyPr>
          <a:p>
            <a:pPr algn="just"/>
            <a:r>
              <a:rPr lang="en-US" altLang="zh-CN" sz="1600" b="1">
                <a:solidFill>
                  <a:srgbClr val="981112"/>
                </a:solidFill>
                <a:latin typeface="仿宋" panose="02010609060101010101" charset="-122"/>
                <a:ea typeface="仿宋" panose="02010609060101010101" charset="-122"/>
              </a:rPr>
              <a:t>    </a:t>
            </a:r>
            <a:r>
              <a:rPr lang="zh-CN" altLang="en-US" sz="1600" b="1">
                <a:solidFill>
                  <a:srgbClr val="981112"/>
                </a:solidFill>
                <a:latin typeface="仿宋" panose="02010609060101010101" charset="-122"/>
                <a:ea typeface="仿宋" panose="02010609060101010101" charset="-122"/>
              </a:rPr>
              <a:t>畅通法定代表人、董事退出公司的渠道</a:t>
            </a:r>
            <a:r>
              <a:rPr lang="zh-CN" altLang="en-US" sz="1600">
                <a:latin typeface="仿宋" panose="02010609060101010101" charset="-122"/>
                <a:ea typeface="仿宋" panose="02010609060101010101" charset="-122"/>
              </a:rPr>
              <a:t>，</a:t>
            </a:r>
            <a:r>
              <a:rPr lang="zh-CN" altLang="en-US" sz="1600">
                <a:solidFill>
                  <a:schemeClr val="tx1"/>
                </a:solidFill>
                <a:latin typeface="仿宋" panose="02010609060101010101" charset="-122"/>
                <a:ea typeface="仿宋" panose="02010609060101010101" charset="-122"/>
              </a:rPr>
              <a:t>缓解挂名法定代表人、董事不实际参加公司的经营管理却要对外代表公司甚至承担责任的尴尬处境，</a:t>
            </a:r>
            <a:r>
              <a:rPr lang="zh-CN" altLang="en-US" sz="1600">
                <a:latin typeface="仿宋" panose="02010609060101010101" charset="-122"/>
                <a:ea typeface="仿宋" panose="02010609060101010101" charset="-122"/>
              </a:rPr>
              <a:t>督促公司及时选任能够实际履行职责的人员担任法定代表人、董事，强化法定代表人、董事与公司的实质关联性。</a:t>
            </a:r>
            <a:endParaRPr lang="zh-CN" altLang="en-US" sz="1600">
              <a:latin typeface="仿宋" panose="02010609060101010101" charset="-122"/>
              <a:ea typeface="仿宋" panose="02010609060101010101" charset="-122"/>
            </a:endParaRPr>
          </a:p>
        </p:txBody>
      </p:sp>
      <p:pic>
        <p:nvPicPr>
          <p:cNvPr id="30" name="图片 29" descr="微信图片_20240105165339"/>
          <p:cNvPicPr>
            <a:picLocks noChangeAspect="1"/>
          </p:cNvPicPr>
          <p:nvPr/>
        </p:nvPicPr>
        <p:blipFill>
          <a:blip r:embed="rId3"/>
          <a:stretch>
            <a:fillRect/>
          </a:stretch>
        </p:blipFill>
        <p:spPr>
          <a:xfrm>
            <a:off x="9551670" y="188595"/>
            <a:ext cx="2712720" cy="620395"/>
          </a:xfrm>
          <a:prstGeom prst="rect">
            <a:avLst/>
          </a:prstGeom>
        </p:spPr>
      </p:pic>
    </p:spTree>
  </p:cSld>
  <p:clrMapOvr>
    <a:masterClrMapping/>
  </p:clrMapOvr>
  <p:transition/>
  <p:timing>
    <p:tnLst>
      <p:par>
        <p:cTn id="1" dur="indefinite" restart="never" nodeType="tmRoot"/>
      </p:par>
    </p:tnLst>
    <p:bldLst>
      <p:bldP spid="11" grpId="0" animBg="1"/>
      <p:bldP spid="12" grpId="0" animBg="1"/>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7" y="156210"/>
            <a:ext cx="6378612" cy="898525"/>
            <a:chOff x="0" y="227675"/>
            <a:chExt cx="10768264" cy="898628"/>
          </a:xfrm>
        </p:grpSpPr>
        <p:sp>
          <p:nvSpPr>
            <p:cNvPr id="2" name="Freeform 16"/>
            <p:cNvSpPr/>
            <p:nvPr/>
          </p:nvSpPr>
          <p:spPr>
            <a:xfrm>
              <a:off x="0" y="227675"/>
              <a:ext cx="10768264" cy="898628"/>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62" y="404225"/>
              <a:ext cx="9726222" cy="583632"/>
            </a:xfrm>
            <a:prstGeom prst="rect">
              <a:avLst/>
            </a:prstGeom>
            <a:noFill/>
          </p:spPr>
          <p:txBody>
            <a:bodyPr wrap="square" rtlCol="0">
              <a:spAutoFit/>
            </a:bodyPr>
            <a:lstStyle/>
            <a:p>
              <a:pPr marL="0" lvl="1" algn="ctr" defTabSz="914400" fontAlgn="base">
                <a:buClrTx/>
                <a:buSzTx/>
                <a:buFontTx/>
              </a:pP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  </a:t>
              </a:r>
              <a:r>
                <a:rPr lang="zh-CN" altLang="en-US" sz="3200" b="1" dirty="0">
                  <a:solidFill>
                    <a:schemeClr val="bg1"/>
                  </a:solidFill>
                  <a:latin typeface="微软雅黑" panose="020B0503020204020204" pitchFamily="34" charset="-122"/>
                  <a:ea typeface="微软雅黑" panose="020B0503020204020204" pitchFamily="34" charset="-122"/>
                  <a:sym typeface="+mn-lt"/>
                </a:rPr>
                <a:t>明确忠实勤勉义务</a:t>
              </a:r>
              <a:r>
                <a:rPr lang="zh-CN" altLang="en-US" sz="3200" b="1" dirty="0">
                  <a:solidFill>
                    <a:schemeClr val="bg1"/>
                  </a:solidFill>
                  <a:latin typeface="微软雅黑" panose="020B0503020204020204" pitchFamily="34" charset="-122"/>
                  <a:ea typeface="微软雅黑" panose="020B0503020204020204" pitchFamily="34" charset="-122"/>
                  <a:sym typeface="+mn-lt"/>
                </a:rPr>
                <a:t>内涵</a:t>
              </a:r>
              <a:endParaRPr lang="zh-CN" altLang="en-US" sz="3200" b="1" dirty="0">
                <a:solidFill>
                  <a:schemeClr val="bg1"/>
                </a:solidFill>
                <a:latin typeface="微软雅黑" panose="020B0503020204020204" pitchFamily="34" charset="-122"/>
                <a:ea typeface="微软雅黑" panose="020B0503020204020204" pitchFamily="34" charset="-122"/>
                <a:sym typeface="+mn-lt"/>
              </a:endParaRPr>
            </a:p>
          </p:txBody>
        </p:sp>
      </p:grpSp>
      <p:sp>
        <p:nvSpPr>
          <p:cNvPr id="12"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sp>
        <p:nvSpPr>
          <p:cNvPr id="25" name="文本框 24"/>
          <p:cNvSpPr txBox="1"/>
          <p:nvPr/>
        </p:nvSpPr>
        <p:spPr>
          <a:xfrm>
            <a:off x="5591175" y="2420620"/>
            <a:ext cx="5041900" cy="2310130"/>
          </a:xfrm>
          <a:prstGeom prst="rect">
            <a:avLst/>
          </a:prstGeom>
        </p:spPr>
        <p:txBody>
          <a:bodyPr wrap="square">
            <a:noAutofit/>
          </a:bodyPr>
          <a:p>
            <a:pPr indent="0" algn="just" fontAlgn="auto">
              <a:lnSpc>
                <a:spcPts val="1755"/>
              </a:lnSpc>
              <a:spcBef>
                <a:spcPts val="0"/>
              </a:spcBef>
              <a:spcAft>
                <a:spcPts val="0"/>
              </a:spcAft>
            </a:pPr>
            <a:r>
              <a:rPr lang="en-US" altLang="zh-CN" sz="1600">
                <a:solidFill>
                  <a:srgbClr val="000000"/>
                </a:solidFill>
                <a:latin typeface="Helvetica Neue"/>
                <a:ea typeface="Helvetica Neue"/>
              </a:rPr>
              <a:t>1</a:t>
            </a:r>
            <a:r>
              <a:rPr lang="zh-CN" altLang="en-US" sz="1600">
                <a:solidFill>
                  <a:srgbClr val="000000"/>
                </a:solidFill>
                <a:latin typeface="Helvetica Neue"/>
                <a:ea typeface="Helvetica Neue"/>
              </a:rPr>
              <a:t>、第一款从</a:t>
            </a:r>
            <a:r>
              <a:rPr lang="zh-CN" altLang="en-US" sz="1600" b="1">
                <a:solidFill>
                  <a:srgbClr val="981112"/>
                </a:solidFill>
                <a:latin typeface="Helvetica Neue"/>
                <a:ea typeface="Helvetica Neue"/>
              </a:rPr>
              <a:t>消极方面</a:t>
            </a:r>
            <a:r>
              <a:rPr lang="zh-CN" altLang="en-US" sz="1600">
                <a:solidFill>
                  <a:srgbClr val="000000"/>
                </a:solidFill>
                <a:latin typeface="Helvetica Neue"/>
                <a:ea typeface="Helvetica Neue"/>
              </a:rPr>
              <a:t>规定了董监高的忠实义务，即董监高不得从事哪些行为；</a:t>
            </a:r>
            <a:endParaRPr lang="zh-CN" altLang="en-US" sz="1600">
              <a:solidFill>
                <a:srgbClr val="000000"/>
              </a:solidFill>
              <a:latin typeface="Helvetica Neue"/>
              <a:ea typeface="Helvetica Neue"/>
            </a:endParaRPr>
          </a:p>
          <a:p>
            <a:pPr indent="0" algn="just" fontAlgn="auto">
              <a:lnSpc>
                <a:spcPts val="1755"/>
              </a:lnSpc>
              <a:spcBef>
                <a:spcPts val="0"/>
              </a:spcBef>
              <a:spcAft>
                <a:spcPts val="0"/>
              </a:spcAft>
            </a:pPr>
            <a:endParaRPr lang="zh-CN" altLang="en-US" sz="1600">
              <a:solidFill>
                <a:srgbClr val="000000"/>
              </a:solidFill>
              <a:latin typeface="Helvetica Neue"/>
              <a:ea typeface="Helvetica Neue"/>
            </a:endParaRPr>
          </a:p>
          <a:p>
            <a:pPr indent="0" algn="just" fontAlgn="auto">
              <a:lnSpc>
                <a:spcPts val="1755"/>
              </a:lnSpc>
              <a:spcBef>
                <a:spcPts val="0"/>
              </a:spcBef>
              <a:spcAft>
                <a:spcPts val="0"/>
              </a:spcAft>
            </a:pPr>
            <a:r>
              <a:rPr lang="en-US" altLang="zh-CN" sz="1600">
                <a:solidFill>
                  <a:srgbClr val="000000"/>
                </a:solidFill>
                <a:latin typeface="Helvetica Neue"/>
                <a:ea typeface="Helvetica Neue"/>
              </a:rPr>
              <a:t>2</a:t>
            </a:r>
            <a:r>
              <a:rPr lang="zh-CN" altLang="en-US" sz="1600">
                <a:solidFill>
                  <a:srgbClr val="000000"/>
                </a:solidFill>
                <a:latin typeface="Helvetica Neue"/>
                <a:ea typeface="Helvetica Neue"/>
              </a:rPr>
              <a:t>、</a:t>
            </a:r>
            <a:r>
              <a:rPr lang="zh-CN" altLang="en-US" sz="1600">
                <a:latin typeface="Helvetica Neue"/>
                <a:ea typeface="Helvetica Neue"/>
              </a:rPr>
              <a:t>第二款从</a:t>
            </a:r>
            <a:r>
              <a:rPr lang="zh-CN" altLang="en-US" sz="1600" b="1">
                <a:solidFill>
                  <a:srgbClr val="981112"/>
                </a:solidFill>
                <a:latin typeface="Helvetica Neue"/>
                <a:ea typeface="Helvetica Neue"/>
              </a:rPr>
              <a:t>积极方面</a:t>
            </a:r>
            <a:r>
              <a:rPr lang="zh-CN" altLang="en-US" sz="1600">
                <a:latin typeface="Helvetica Neue"/>
                <a:ea typeface="Helvetica Neue"/>
              </a:rPr>
              <a:t>规定了董监高的勤勉义务，要求董监高为公司的利益，尽心尽力履职；</a:t>
            </a:r>
            <a:endParaRPr lang="zh-CN" altLang="en-US" sz="1600">
              <a:latin typeface="Helvetica Neue"/>
              <a:ea typeface="Helvetica Neue"/>
            </a:endParaRPr>
          </a:p>
          <a:p>
            <a:pPr indent="0" algn="just" fontAlgn="auto">
              <a:lnSpc>
                <a:spcPts val="1755"/>
              </a:lnSpc>
              <a:spcBef>
                <a:spcPts val="0"/>
              </a:spcBef>
              <a:spcAft>
                <a:spcPts val="0"/>
              </a:spcAft>
            </a:pPr>
            <a:endParaRPr lang="zh-CN" altLang="en-US" sz="1600">
              <a:latin typeface="Helvetica Neue"/>
              <a:ea typeface="Helvetica Neue"/>
            </a:endParaRPr>
          </a:p>
          <a:p>
            <a:pPr indent="0" algn="just" fontAlgn="auto">
              <a:lnSpc>
                <a:spcPts val="1755"/>
              </a:lnSpc>
              <a:spcBef>
                <a:spcPts val="0"/>
              </a:spcBef>
              <a:spcAft>
                <a:spcPts val="0"/>
              </a:spcAft>
            </a:pPr>
            <a:r>
              <a:rPr lang="en-US" altLang="zh-CN" sz="1600">
                <a:latin typeface="Helvetica Neue"/>
                <a:ea typeface="Helvetica Neue"/>
              </a:rPr>
              <a:t>3</a:t>
            </a:r>
            <a:r>
              <a:rPr lang="zh-CN" altLang="en-US" sz="1600">
                <a:latin typeface="Helvetica Neue"/>
                <a:ea typeface="Helvetica Neue"/>
              </a:rPr>
              <a:t>、第三款借鉴域外法上的</a:t>
            </a:r>
            <a:r>
              <a:rPr lang="zh-CN" altLang="en-US" sz="1600" b="1">
                <a:solidFill>
                  <a:srgbClr val="981112"/>
                </a:solidFill>
                <a:latin typeface="Helvetica Neue"/>
                <a:ea typeface="Helvetica Neue"/>
              </a:rPr>
              <a:t>“事实董事”制度</a:t>
            </a:r>
            <a:r>
              <a:rPr lang="zh-CN" altLang="en-US" sz="1600">
                <a:latin typeface="Helvetica Neue"/>
                <a:ea typeface="Helvetica Neue"/>
              </a:rPr>
              <a:t>，针对的是控股股东、实际控制人利用对公司的控制力实际行使董事职权的情况，彰显了权责一致的理念。</a:t>
            </a:r>
            <a:endParaRPr lang="zh-CN" altLang="en-US" sz="1600">
              <a:latin typeface="Helvetica Neue"/>
              <a:ea typeface="Helvetica Neue"/>
            </a:endParaRPr>
          </a:p>
        </p:txBody>
      </p:sp>
      <p:pic>
        <p:nvPicPr>
          <p:cNvPr id="30" name="图片 29" descr="微信图片_20240105165339"/>
          <p:cNvPicPr>
            <a:picLocks noChangeAspect="1"/>
          </p:cNvPicPr>
          <p:nvPr/>
        </p:nvPicPr>
        <p:blipFill>
          <a:blip r:embed="rId1"/>
          <a:stretch>
            <a:fillRect/>
          </a:stretch>
        </p:blipFill>
        <p:spPr>
          <a:xfrm>
            <a:off x="9551670" y="188595"/>
            <a:ext cx="2712720" cy="620395"/>
          </a:xfrm>
          <a:prstGeom prst="rect">
            <a:avLst/>
          </a:prstGeom>
        </p:spPr>
      </p:pic>
      <p:pic>
        <p:nvPicPr>
          <p:cNvPr id="3" name="图片 2"/>
          <p:cNvPicPr>
            <a:picLocks noChangeAspect="1"/>
          </p:cNvPicPr>
          <p:nvPr/>
        </p:nvPicPr>
        <p:blipFill>
          <a:blip r:embed="rId2"/>
          <a:stretch>
            <a:fillRect/>
          </a:stretch>
        </p:blipFill>
        <p:spPr>
          <a:xfrm>
            <a:off x="1126490" y="2277745"/>
            <a:ext cx="3282950" cy="2999105"/>
          </a:xfrm>
          <a:prstGeom prst="rect">
            <a:avLst/>
          </a:prstGeom>
        </p:spPr>
      </p:pic>
      <p:sp>
        <p:nvSpPr>
          <p:cNvPr id="6" name="文本框 5"/>
          <p:cNvSpPr txBox="1"/>
          <p:nvPr/>
        </p:nvSpPr>
        <p:spPr>
          <a:xfrm>
            <a:off x="1198245" y="1844675"/>
            <a:ext cx="2851150" cy="368300"/>
          </a:xfrm>
          <a:prstGeom prst="rect">
            <a:avLst/>
          </a:prstGeom>
          <a:noFill/>
        </p:spPr>
        <p:txBody>
          <a:bodyPr wrap="square" rtlCol="0">
            <a:spAutoFit/>
          </a:bodyPr>
          <a:p>
            <a:r>
              <a:rPr lang="en-US" altLang="zh-CN" b="1">
                <a:solidFill>
                  <a:srgbClr val="981112"/>
                </a:solidFill>
              </a:rPr>
              <a:t>3</a:t>
            </a:r>
            <a:r>
              <a:rPr lang="zh-CN" altLang="en-US" b="1">
                <a:solidFill>
                  <a:srgbClr val="981112"/>
                </a:solidFill>
              </a:rPr>
              <a:t>、关于忠实、勤勉</a:t>
            </a:r>
            <a:r>
              <a:rPr lang="zh-CN" altLang="en-US" b="1">
                <a:solidFill>
                  <a:srgbClr val="981112"/>
                </a:solidFill>
              </a:rPr>
              <a:t>义务</a:t>
            </a:r>
            <a:endParaRPr lang="zh-CN" altLang="en-US" b="1">
              <a:solidFill>
                <a:srgbClr val="981112"/>
              </a:solidFill>
            </a:endParaRPr>
          </a:p>
        </p:txBody>
      </p:sp>
    </p:spTree>
  </p:cSld>
  <p:clrMapOvr>
    <a:masterClrMapping/>
  </p:clrMapOvr>
  <p:transition/>
  <p:timing>
    <p:tnLst>
      <p:par>
        <p:cTn id="1" dur="indefinite" restart="never" nodeType="tmRoot"/>
      </p:par>
    </p:tnLst>
    <p:bldLst>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7" y="116841"/>
            <a:ext cx="6378612" cy="898525"/>
            <a:chOff x="0" y="188301"/>
            <a:chExt cx="10768264" cy="898628"/>
          </a:xfrm>
        </p:grpSpPr>
        <p:sp>
          <p:nvSpPr>
            <p:cNvPr id="2" name="Freeform 16"/>
            <p:cNvSpPr/>
            <p:nvPr/>
          </p:nvSpPr>
          <p:spPr>
            <a:xfrm>
              <a:off x="0" y="188301"/>
              <a:ext cx="10768264" cy="898628"/>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78255" y="296898"/>
              <a:ext cx="9642606" cy="583632"/>
            </a:xfrm>
            <a:prstGeom prst="rect">
              <a:avLst/>
            </a:prstGeom>
            <a:noFill/>
          </p:spPr>
          <p:txBody>
            <a:bodyPr wrap="square" rtlCol="0">
              <a:spAutoFit/>
            </a:bodyPr>
            <a:lstStyle/>
            <a:p>
              <a:pPr marL="0" lvl="1" algn="ctr" defTabSz="914400" fontAlgn="base">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  </a:t>
              </a:r>
              <a:r>
                <a:rPr lang="en-US" altLang="zh-CN" sz="3200" b="1" dirty="0">
                  <a:solidFill>
                    <a:schemeClr val="bg1"/>
                  </a:solidFill>
                  <a:latin typeface="微软雅黑" panose="020B0503020204020204" pitchFamily="34" charset="-122"/>
                  <a:ea typeface="微软雅黑" panose="020B0503020204020204" pitchFamily="34" charset="-122"/>
                  <a:sym typeface="+mn-lt"/>
                </a:rPr>
                <a:t>行为禁止范围有所扩张</a:t>
              </a:r>
              <a:endParaRPr lang="en-US" altLang="zh-CN" sz="3200" b="1" dirty="0">
                <a:solidFill>
                  <a:schemeClr val="bg1"/>
                </a:solidFill>
                <a:latin typeface="微软雅黑" panose="020B0503020204020204" pitchFamily="34" charset="-122"/>
                <a:ea typeface="微软雅黑" panose="020B0503020204020204" pitchFamily="34" charset="-122"/>
                <a:sym typeface="+mn-lt"/>
              </a:endParaRPr>
            </a:p>
          </p:txBody>
        </p:sp>
      </p:grpSp>
      <p:sp>
        <p:nvSpPr>
          <p:cNvPr id="12"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pic>
        <p:nvPicPr>
          <p:cNvPr id="30" name="图片 29" descr="微信图片_20240105165339"/>
          <p:cNvPicPr>
            <a:picLocks noChangeAspect="1"/>
          </p:cNvPicPr>
          <p:nvPr/>
        </p:nvPicPr>
        <p:blipFill>
          <a:blip r:embed="rId1"/>
          <a:stretch>
            <a:fillRect/>
          </a:stretch>
        </p:blipFill>
        <p:spPr>
          <a:xfrm>
            <a:off x="9407525" y="188595"/>
            <a:ext cx="2712720" cy="620395"/>
          </a:xfrm>
          <a:prstGeom prst="rect">
            <a:avLst/>
          </a:prstGeom>
        </p:spPr>
      </p:pic>
      <p:graphicFrame>
        <p:nvGraphicFramePr>
          <p:cNvPr id="6" name="表格 5"/>
          <p:cNvGraphicFramePr/>
          <p:nvPr>
            <p:custDataLst>
              <p:tags r:id="rId2"/>
            </p:custDataLst>
          </p:nvPr>
        </p:nvGraphicFramePr>
        <p:xfrm>
          <a:off x="406400" y="1341120"/>
          <a:ext cx="11497945" cy="5055870"/>
        </p:xfrm>
        <a:graphic>
          <a:graphicData uri="http://schemas.openxmlformats.org/drawingml/2006/table">
            <a:tbl>
              <a:tblPr firstRow="1" bandRow="1">
                <a:tableStyleId>{21E4AEA4-8DFA-4A89-87EB-49C32662AFE0}</a:tableStyleId>
              </a:tblPr>
              <a:tblGrid>
                <a:gridCol w="2686050"/>
                <a:gridCol w="5135880"/>
                <a:gridCol w="3676015"/>
              </a:tblGrid>
              <a:tr h="381000">
                <a:tc>
                  <a:txBody>
                    <a:bodyPr/>
                    <a:p>
                      <a:pPr algn="ctr">
                        <a:buNone/>
                      </a:pPr>
                      <a:r>
                        <a:rPr lang="en-US" altLang="zh-CN" sz="1400">
                          <a:latin typeface="仿宋" panose="02010609060101010101" charset="-122"/>
                          <a:ea typeface="仿宋" panose="02010609060101010101" charset="-122"/>
                          <a:cs typeface="仿宋" panose="02010609060101010101" charset="-122"/>
                        </a:rPr>
                        <a:t>5</a:t>
                      </a:r>
                      <a:r>
                        <a:rPr lang="zh-CN" altLang="en-US" sz="1400">
                          <a:latin typeface="仿宋" panose="02010609060101010101" charset="-122"/>
                          <a:ea typeface="仿宋" panose="02010609060101010101" charset="-122"/>
                          <a:cs typeface="仿宋" panose="02010609060101010101" charset="-122"/>
                        </a:rPr>
                        <a:t>大变化</a:t>
                      </a:r>
                      <a:endParaRPr lang="zh-CN" altLang="en-US" sz="1400">
                        <a:latin typeface="仿宋" panose="02010609060101010101" charset="-122"/>
                        <a:ea typeface="仿宋" panose="02010609060101010101" charset="-122"/>
                        <a:cs typeface="仿宋" panose="02010609060101010101" charset="-122"/>
                      </a:endParaRPr>
                    </a:p>
                  </a:txBody>
                  <a:tcPr/>
                </a:tc>
                <a:tc>
                  <a:txBody>
                    <a:bodyPr/>
                    <a:p>
                      <a:pPr algn="ctr">
                        <a:buNone/>
                      </a:pPr>
                      <a:r>
                        <a:rPr lang="zh-CN" altLang="en-US" sz="1400">
                          <a:latin typeface="仿宋" panose="02010609060101010101" charset="-122"/>
                          <a:ea typeface="仿宋" panose="02010609060101010101" charset="-122"/>
                        </a:rPr>
                        <a:t>新《公司法》</a:t>
                      </a:r>
                      <a:endParaRPr lang="zh-CN" altLang="en-US" sz="1400">
                        <a:latin typeface="仿宋" panose="02010609060101010101" charset="-122"/>
                        <a:ea typeface="仿宋" panose="02010609060101010101" charset="-122"/>
                      </a:endParaRPr>
                    </a:p>
                  </a:txBody>
                  <a:tcPr/>
                </a:tc>
                <a:tc>
                  <a:txBody>
                    <a:bodyPr/>
                    <a:p>
                      <a:pPr algn="ctr">
                        <a:buNone/>
                      </a:pPr>
                      <a:r>
                        <a:rPr lang="zh-CN" altLang="en-US" sz="1400">
                          <a:latin typeface="仿宋" panose="02010609060101010101" charset="-122"/>
                          <a:ea typeface="仿宋" panose="02010609060101010101" charset="-122"/>
                        </a:rPr>
                        <a:t>修订解读</a:t>
                      </a:r>
                      <a:endParaRPr lang="zh-CN" altLang="en-US" sz="1400">
                        <a:latin typeface="仿宋" panose="02010609060101010101" charset="-122"/>
                        <a:ea typeface="仿宋" panose="02010609060101010101" charset="-122"/>
                      </a:endParaRPr>
                    </a:p>
                  </a:txBody>
                  <a:tcPr/>
                </a:tc>
              </a:tr>
              <a:tr h="621030">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   4</a:t>
                      </a:r>
                      <a:r>
                        <a:rPr lang="zh-CN" altLang="en-US" sz="1400" b="1">
                          <a:solidFill>
                            <a:srgbClr val="981112"/>
                          </a:solidFill>
                          <a:latin typeface="仿宋" panose="02010609060101010101" charset="-122"/>
                          <a:ea typeface="仿宋" panose="02010609060101010101" charset="-122"/>
                        </a:rPr>
                        <a:t>、监事行为受到限制</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r>
                        <a:rPr lang="zh-CN" altLang="en-US" sz="1200">
                          <a:latin typeface="仿宋" panose="02010609060101010101" charset="-122"/>
                          <a:ea typeface="仿宋" panose="02010609060101010101" charset="-122"/>
                          <a:cs typeface="仿宋" panose="02010609060101010101" charset="-122"/>
                        </a:rPr>
                        <a:t>第一百八十一条</a:t>
                      </a: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 董事、</a:t>
                      </a:r>
                      <a:r>
                        <a:rPr lang="zh-CN" altLang="en-US" sz="1200" b="1">
                          <a:solidFill>
                            <a:srgbClr val="981112"/>
                          </a:solidFill>
                          <a:latin typeface="仿宋" panose="02010609060101010101" charset="-122"/>
                          <a:ea typeface="仿宋" panose="02010609060101010101" charset="-122"/>
                          <a:cs typeface="仿宋" panose="02010609060101010101" charset="-122"/>
                        </a:rPr>
                        <a:t>监事</a:t>
                      </a:r>
                      <a:r>
                        <a:rPr lang="zh-CN" altLang="en-US" sz="1200">
                          <a:latin typeface="仿宋" panose="02010609060101010101" charset="-122"/>
                          <a:ea typeface="仿宋" panose="02010609060101010101" charset="-122"/>
                          <a:cs typeface="仿宋" panose="02010609060101010101" charset="-122"/>
                        </a:rPr>
                        <a:t>、高级管理人员不得有下列行为:</a:t>
                      </a:r>
                      <a:endParaRPr lang="zh-CN" altLang="en-US" sz="1200">
                        <a:latin typeface="仿宋" panose="02010609060101010101" charset="-122"/>
                        <a:ea typeface="仿宋" panose="02010609060101010101" charset="-122"/>
                        <a:cs typeface="仿宋" panose="02010609060101010101" charset="-122"/>
                      </a:endParaRPr>
                    </a:p>
                    <a:p>
                      <a:pPr algn="just">
                        <a:buNone/>
                      </a:pPr>
                      <a:r>
                        <a:rPr lang="zh-CN" altLang="en-US" sz="1200">
                          <a:latin typeface="仿宋" panose="02010609060101010101" charset="-122"/>
                          <a:ea typeface="仿宋" panose="02010609060101010101" charset="-122"/>
                          <a:cs typeface="仿宋" panose="02010609060101010101" charset="-122"/>
                        </a:rPr>
                        <a:t>(一)侵占公司财产、挪用公司资金；</a:t>
                      </a:r>
                      <a:endParaRPr lang="zh-CN" altLang="en-US" sz="1200">
                        <a:latin typeface="仿宋" panose="02010609060101010101" charset="-122"/>
                        <a:ea typeface="仿宋" panose="02010609060101010101" charset="-122"/>
                        <a:cs typeface="仿宋" panose="02010609060101010101" charset="-122"/>
                      </a:endParaRPr>
                    </a:p>
                    <a:p>
                      <a:pPr algn="just">
                        <a:buNone/>
                      </a:pPr>
                      <a:r>
                        <a:rPr lang="en-US" altLang="zh-CN" sz="1200">
                          <a:latin typeface="仿宋" panose="02010609060101010101" charset="-122"/>
                          <a:ea typeface="仿宋" panose="02010609060101010101" charset="-122"/>
                          <a:cs typeface="仿宋" panose="02010609060101010101" charset="-122"/>
                          <a:sym typeface="+mn-ea"/>
                        </a:rPr>
                        <a:t>......</a:t>
                      </a:r>
                      <a:endParaRPr lang="en-US" altLang="zh-CN" sz="1200">
                        <a:latin typeface="仿宋" panose="02010609060101010101" charset="-122"/>
                        <a:ea typeface="仿宋" panose="02010609060101010101" charset="-122"/>
                        <a:cs typeface="仿宋" panose="02010609060101010101" charset="-122"/>
                      </a:endParaRPr>
                    </a:p>
                    <a:p>
                      <a:pPr algn="just">
                        <a:buNone/>
                      </a:pPr>
                      <a:endParaRPr lang="en-US" altLang="zh-CN" sz="1200">
                        <a:latin typeface="仿宋" panose="02010609060101010101" charset="-122"/>
                        <a:ea typeface="仿宋" panose="02010609060101010101" charset="-122"/>
                        <a:cs typeface="仿宋" panose="02010609060101010101" charset="-122"/>
                      </a:endParaRPr>
                    </a:p>
                  </a:txBody>
                  <a:tcPr/>
                </a:tc>
                <a:tc>
                  <a:txBody>
                    <a:bodyPr/>
                    <a:p>
                      <a:pPr algn="just">
                        <a:buNone/>
                      </a:pPr>
                      <a:r>
                        <a:rPr lang="zh-CN" altLang="en-US" sz="1200">
                          <a:latin typeface="仿宋" panose="02010609060101010101" charset="-122"/>
                          <a:ea typeface="仿宋" panose="02010609060101010101" charset="-122"/>
                        </a:rPr>
                        <a:t>行为禁止的规制主体扩张至监事，使董监高行为约束一致。</a:t>
                      </a:r>
                      <a:endParaRPr lang="zh-CN" altLang="en-US" sz="1200">
                        <a:latin typeface="仿宋" panose="02010609060101010101" charset="-122"/>
                        <a:ea typeface="仿宋" panose="02010609060101010101" charset="-122"/>
                      </a:endParaRPr>
                    </a:p>
                  </a:txBody>
                  <a:tcPr/>
                </a:tc>
              </a:tr>
              <a:tr h="1005840">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   5</a:t>
                      </a:r>
                      <a:r>
                        <a:rPr lang="zh-CN" altLang="en-US" sz="1400" b="1">
                          <a:solidFill>
                            <a:srgbClr val="981112"/>
                          </a:solidFill>
                          <a:latin typeface="仿宋" panose="02010609060101010101" charset="-122"/>
                          <a:ea typeface="仿宋" panose="02010609060101010101" charset="-122"/>
                        </a:rPr>
                        <a:t>、关联交易</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r>
                        <a:rPr lang="zh-CN" altLang="en-US" sz="1200">
                          <a:latin typeface="仿宋" panose="02010609060101010101" charset="-122"/>
                          <a:ea typeface="仿宋" panose="02010609060101010101" charset="-122"/>
                          <a:cs typeface="仿宋" panose="02010609060101010101" charset="-122"/>
                        </a:rPr>
                        <a:t>第一百八十二条第一款 </a:t>
                      </a:r>
                      <a:r>
                        <a:rPr lang="en-US" altLang="zh-CN"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董事、</a:t>
                      </a:r>
                      <a:r>
                        <a:rPr lang="zh-CN" altLang="en-US" sz="1200" b="1">
                          <a:solidFill>
                            <a:srgbClr val="981112"/>
                          </a:solidFill>
                          <a:latin typeface="仿宋" panose="02010609060101010101" charset="-122"/>
                          <a:ea typeface="仿宋" panose="02010609060101010101" charset="-122"/>
                          <a:cs typeface="仿宋" panose="02010609060101010101" charset="-122"/>
                        </a:rPr>
                        <a:t>监事</a:t>
                      </a:r>
                      <a:r>
                        <a:rPr lang="zh-CN" altLang="en-US" sz="1200">
                          <a:latin typeface="仿宋" panose="02010609060101010101" charset="-122"/>
                          <a:ea typeface="仿宋" panose="02010609060101010101" charset="-122"/>
                          <a:cs typeface="仿宋" panose="02010609060101010101" charset="-122"/>
                        </a:rPr>
                        <a:t>、高级管理人员，直接或者间接与本公司订立合同或者进行交易，应当就与订立合同或者进行交易有关的事项</a:t>
                      </a:r>
                      <a:r>
                        <a:rPr lang="zh-CN" altLang="en-US" sz="1200" b="1">
                          <a:solidFill>
                            <a:srgbClr val="981112"/>
                          </a:solidFill>
                          <a:latin typeface="仿宋" panose="02010609060101010101" charset="-122"/>
                          <a:ea typeface="仿宋" panose="02010609060101010101" charset="-122"/>
                          <a:cs typeface="仿宋" panose="02010609060101010101" charset="-122"/>
                        </a:rPr>
                        <a:t>向董事会或者股东会报告</a:t>
                      </a:r>
                      <a:r>
                        <a:rPr lang="zh-CN" altLang="en-US" sz="1200">
                          <a:latin typeface="仿宋" panose="02010609060101010101" charset="-122"/>
                          <a:ea typeface="仿宋" panose="02010609060101010101" charset="-122"/>
                          <a:cs typeface="仿宋" panose="02010609060101010101" charset="-122"/>
                        </a:rPr>
                        <a:t>，并按照公司章程的规定</a:t>
                      </a:r>
                      <a:r>
                        <a:rPr lang="zh-CN" altLang="en-US" sz="1200" b="1">
                          <a:solidFill>
                            <a:srgbClr val="981112"/>
                          </a:solidFill>
                          <a:latin typeface="仿宋" panose="02010609060101010101" charset="-122"/>
                          <a:ea typeface="仿宋" panose="02010609060101010101" charset="-122"/>
                          <a:cs typeface="仿宋" panose="02010609060101010101" charset="-122"/>
                        </a:rPr>
                        <a:t>经董事会或者股东会决议通过。</a:t>
                      </a:r>
                      <a:endParaRPr lang="zh-CN" altLang="en-US" sz="1200" b="1">
                        <a:solidFill>
                          <a:srgbClr val="981112"/>
                        </a:solidFill>
                        <a:latin typeface="仿宋" panose="02010609060101010101" charset="-122"/>
                        <a:ea typeface="仿宋" panose="02010609060101010101" charset="-122"/>
                        <a:cs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cs typeface="仿宋" panose="02010609060101010101" charset="-122"/>
                        </a:rPr>
                        <a:t>1</a:t>
                      </a:r>
                      <a:r>
                        <a:rPr lang="zh-CN" altLang="en-US" sz="1200">
                          <a:latin typeface="仿宋" panose="02010609060101010101" charset="-122"/>
                          <a:ea typeface="仿宋" panose="02010609060101010101" charset="-122"/>
                          <a:cs typeface="仿宋" panose="02010609060101010101" charset="-122"/>
                        </a:rPr>
                        <a:t>、关联交易的限制对象扩张至监事；</a:t>
                      </a:r>
                      <a:endParaRPr lang="zh-CN" altLang="en-US" sz="1200">
                        <a:latin typeface="仿宋" panose="02010609060101010101" charset="-122"/>
                        <a:ea typeface="仿宋" panose="02010609060101010101" charset="-122"/>
                        <a:cs typeface="仿宋" panose="02010609060101010101" charset="-122"/>
                      </a:endParaRPr>
                    </a:p>
                    <a:p>
                      <a:pPr algn="just">
                        <a:buNone/>
                      </a:pPr>
                      <a:r>
                        <a:rPr lang="en-US" altLang="zh-CN" sz="1200">
                          <a:latin typeface="仿宋" panose="02010609060101010101" charset="-122"/>
                          <a:ea typeface="仿宋" panose="02010609060101010101" charset="-122"/>
                          <a:cs typeface="仿宋" panose="02010609060101010101" charset="-122"/>
                        </a:rPr>
                        <a:t>2</a:t>
                      </a:r>
                      <a:r>
                        <a:rPr lang="zh-CN" altLang="en-US" sz="1200">
                          <a:latin typeface="仿宋" panose="02010609060101010101" charset="-122"/>
                          <a:ea typeface="仿宋" panose="02010609060101010101" charset="-122"/>
                          <a:cs typeface="仿宋" panose="02010609060101010101" charset="-122"/>
                        </a:rPr>
                        <a:t>、增加董监高就关联交易向董事会或股东会主动报告，并按公司章程决议通过的义务；</a:t>
                      </a:r>
                      <a:endParaRPr lang="zh-CN" altLang="en-US" sz="1200">
                        <a:latin typeface="仿宋" panose="02010609060101010101" charset="-122"/>
                        <a:ea typeface="仿宋" panose="02010609060101010101" charset="-122"/>
                        <a:cs typeface="仿宋" panose="02010609060101010101" charset="-122"/>
                      </a:endParaRPr>
                    </a:p>
                    <a:p>
                      <a:pPr algn="just">
                        <a:buNone/>
                      </a:pPr>
                      <a:r>
                        <a:rPr lang="en-US" altLang="zh-CN" sz="1200">
                          <a:latin typeface="仿宋" panose="02010609060101010101" charset="-122"/>
                          <a:ea typeface="仿宋" panose="02010609060101010101" charset="-122"/>
                          <a:cs typeface="仿宋" panose="02010609060101010101" charset="-122"/>
                        </a:rPr>
                        <a:t>3</a:t>
                      </a:r>
                      <a:r>
                        <a:rPr lang="zh-CN" altLang="en-US" sz="1200">
                          <a:latin typeface="仿宋" panose="02010609060101010101" charset="-122"/>
                          <a:ea typeface="仿宋" panose="02010609060101010101" charset="-122"/>
                          <a:cs typeface="仿宋" panose="02010609060101010101" charset="-122"/>
                        </a:rPr>
                        <a:t>、将决议权限下放，章程可以规定由董事会就关联交易作出决议。</a:t>
                      </a:r>
                      <a:endParaRPr lang="zh-CN" altLang="en-US" sz="1200">
                        <a:latin typeface="仿宋" panose="02010609060101010101" charset="-122"/>
                        <a:ea typeface="仿宋" panose="02010609060101010101" charset="-122"/>
                        <a:cs typeface="仿宋" panose="02010609060101010101" charset="-122"/>
                      </a:endParaRPr>
                    </a:p>
                  </a:txBody>
                  <a:tcPr/>
                </a:tc>
              </a:tr>
              <a:tr h="1017270">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   6</a:t>
                      </a:r>
                      <a:r>
                        <a:rPr lang="zh-CN" altLang="en-US" sz="1400" b="1">
                          <a:solidFill>
                            <a:srgbClr val="981112"/>
                          </a:solidFill>
                          <a:latin typeface="仿宋" panose="02010609060101010101" charset="-122"/>
                          <a:ea typeface="仿宋" panose="02010609060101010101" charset="-122"/>
                        </a:rPr>
                        <a:t>、谋取商业机会</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r>
                        <a:rPr lang="zh-CN" altLang="en-US" sz="1200">
                          <a:latin typeface="仿宋" panose="02010609060101010101" charset="-122"/>
                          <a:ea typeface="仿宋" panose="02010609060101010101" charset="-122"/>
                          <a:cs typeface="仿宋" panose="02010609060101010101" charset="-122"/>
                        </a:rPr>
                        <a:t>第一百八十三条 董事、</a:t>
                      </a:r>
                      <a:r>
                        <a:rPr lang="zh-CN" altLang="en-US" sz="1200" b="1">
                          <a:solidFill>
                            <a:srgbClr val="981112"/>
                          </a:solidFill>
                          <a:latin typeface="仿宋" panose="02010609060101010101" charset="-122"/>
                          <a:ea typeface="仿宋" panose="02010609060101010101" charset="-122"/>
                          <a:cs typeface="仿宋" panose="02010609060101010101" charset="-122"/>
                        </a:rPr>
                        <a:t>监事</a:t>
                      </a:r>
                      <a:r>
                        <a:rPr lang="zh-CN" altLang="en-US" sz="1200">
                          <a:latin typeface="仿宋" panose="02010609060101010101" charset="-122"/>
                          <a:ea typeface="仿宋" panose="02010609060101010101" charset="-122"/>
                          <a:cs typeface="仿宋" panose="02010609060101010101" charset="-122"/>
                        </a:rPr>
                        <a:t>、高级管理人员，不得利用职务便利为自己或者他人谋取属于公司的商业机会。但是，有下列情形之一的除外:</a:t>
                      </a:r>
                      <a:endParaRPr lang="zh-CN" altLang="en-US" sz="1200">
                        <a:latin typeface="仿宋" panose="02010609060101010101" charset="-122"/>
                        <a:ea typeface="仿宋" panose="02010609060101010101" charset="-122"/>
                        <a:cs typeface="仿宋" panose="02010609060101010101" charset="-122"/>
                      </a:endParaRPr>
                    </a:p>
                    <a:p>
                      <a:pPr algn="just">
                        <a:buNone/>
                      </a:pPr>
                      <a:r>
                        <a:rPr lang="zh-CN" altLang="en-US" sz="1200">
                          <a:latin typeface="仿宋" panose="02010609060101010101" charset="-122"/>
                          <a:ea typeface="仿宋" panose="02010609060101010101" charset="-122"/>
                          <a:cs typeface="仿宋" panose="02010609060101010101" charset="-122"/>
                        </a:rPr>
                        <a:t>(一)</a:t>
                      </a:r>
                      <a:r>
                        <a:rPr lang="zh-CN" altLang="en-US" sz="1200" b="1">
                          <a:solidFill>
                            <a:srgbClr val="981112"/>
                          </a:solidFill>
                          <a:latin typeface="仿宋" panose="02010609060101010101" charset="-122"/>
                          <a:ea typeface="仿宋" panose="02010609060101010101" charset="-122"/>
                          <a:cs typeface="仿宋" panose="02010609060101010101" charset="-122"/>
                        </a:rPr>
                        <a:t>向董事会或者股东会报告</a:t>
                      </a:r>
                      <a:r>
                        <a:rPr lang="zh-CN" altLang="en-US" sz="1200">
                          <a:latin typeface="仿宋" panose="02010609060101010101" charset="-122"/>
                          <a:ea typeface="仿宋" panose="02010609060101010101" charset="-122"/>
                          <a:cs typeface="仿宋" panose="02010609060101010101" charset="-122"/>
                        </a:rPr>
                        <a:t>，并按照公司章程的规定经董事会或者股东会决议通过;</a:t>
                      </a:r>
                      <a:endParaRPr lang="zh-CN" altLang="en-US" sz="1200">
                        <a:latin typeface="仿宋" panose="02010609060101010101" charset="-122"/>
                        <a:ea typeface="仿宋" panose="02010609060101010101" charset="-122"/>
                        <a:cs typeface="仿宋" panose="02010609060101010101" charset="-122"/>
                      </a:endParaRPr>
                    </a:p>
                    <a:p>
                      <a:pPr algn="just">
                        <a:buNone/>
                      </a:pPr>
                      <a:r>
                        <a:rPr lang="zh-CN" altLang="en-US" sz="1200">
                          <a:latin typeface="仿宋" panose="02010609060101010101" charset="-122"/>
                          <a:ea typeface="仿宋" panose="02010609060101010101" charset="-122"/>
                          <a:cs typeface="仿宋" panose="02010609060101010101" charset="-122"/>
                        </a:rPr>
                        <a:t>(二)</a:t>
                      </a:r>
                      <a:r>
                        <a:rPr lang="zh-CN" altLang="en-US" sz="1200" b="1">
                          <a:solidFill>
                            <a:srgbClr val="981112"/>
                          </a:solidFill>
                          <a:latin typeface="仿宋" panose="02010609060101010101" charset="-122"/>
                          <a:ea typeface="仿宋" panose="02010609060101010101" charset="-122"/>
                          <a:cs typeface="仿宋" panose="02010609060101010101" charset="-122"/>
                        </a:rPr>
                        <a:t>根据法律、行政法规或者公司章程的规定，公司不能利用该商业机会</a:t>
                      </a:r>
                      <a:r>
                        <a:rPr lang="zh-CN" altLang="en-US" sz="1200">
                          <a:latin typeface="仿宋" panose="02010609060101010101" charset="-122"/>
                          <a:ea typeface="仿宋" panose="02010609060101010101" charset="-122"/>
                          <a:cs typeface="仿宋" panose="02010609060101010101" charset="-122"/>
                        </a:rPr>
                        <a:t>。</a:t>
                      </a:r>
                      <a:endParaRPr lang="zh-CN" altLang="en-US" sz="1200">
                        <a:latin typeface="仿宋" panose="02010609060101010101" charset="-122"/>
                        <a:ea typeface="仿宋" panose="02010609060101010101" charset="-122"/>
                        <a:cs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rPr>
                        <a:t>1</a:t>
                      </a:r>
                      <a:r>
                        <a:rPr lang="zh-CN" altLang="en-US" sz="1200">
                          <a:latin typeface="仿宋" panose="02010609060101010101" charset="-122"/>
                          <a:ea typeface="仿宋" panose="02010609060101010101" charset="-122"/>
                        </a:rPr>
                        <a:t>、将谋取商业机会的限制对象扩张至监事；</a:t>
                      </a:r>
                      <a:endParaRPr lang="zh-CN" altLang="en-US"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2</a:t>
                      </a:r>
                      <a:r>
                        <a:rPr lang="zh-CN" altLang="en-US" sz="1200">
                          <a:latin typeface="仿宋" panose="02010609060101010101" charset="-122"/>
                          <a:ea typeface="仿宋" panose="02010609060101010101" charset="-122"/>
                        </a:rPr>
                        <a:t>、增加了董监高就谋取商业机会向董事会或股东会主动报告，并按公司章程决议通过的义务；</a:t>
                      </a:r>
                      <a:endParaRPr lang="zh-CN" altLang="en-US"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3</a:t>
                      </a:r>
                      <a:r>
                        <a:rPr lang="zh-CN" altLang="en-US" sz="1200">
                          <a:latin typeface="仿宋" panose="02010609060101010101" charset="-122"/>
                          <a:ea typeface="仿宋" panose="02010609060101010101" charset="-122"/>
                        </a:rPr>
                        <a:t>、增加了董监高不得谋求商业机会的例外情形，避免了公司客观不具备展业资质时商业机会的浪费。</a:t>
                      </a:r>
                      <a:endParaRPr lang="zh-CN" altLang="en-US" sz="1200">
                        <a:latin typeface="仿宋" panose="02010609060101010101" charset="-122"/>
                        <a:ea typeface="仿宋" panose="02010609060101010101" charset="-122"/>
                      </a:endParaRPr>
                    </a:p>
                  </a:txBody>
                  <a:tcPr/>
                </a:tc>
              </a:tr>
              <a:tr h="1005840">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   7</a:t>
                      </a:r>
                      <a:r>
                        <a:rPr lang="zh-CN" altLang="en-US" sz="1400" b="1">
                          <a:solidFill>
                            <a:srgbClr val="981112"/>
                          </a:solidFill>
                          <a:latin typeface="仿宋" panose="02010609060101010101" charset="-122"/>
                          <a:ea typeface="仿宋" panose="02010609060101010101" charset="-122"/>
                        </a:rPr>
                        <a:t>、同业竞争</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cs typeface="仿宋" panose="02010609060101010101" charset="-122"/>
                      </a:endParaRPr>
                    </a:p>
                    <a:p>
                      <a:pPr algn="just">
                        <a:buNone/>
                      </a:pPr>
                      <a:r>
                        <a:rPr lang="zh-CN" altLang="en-US" sz="1200">
                          <a:latin typeface="仿宋" panose="02010609060101010101" charset="-122"/>
                          <a:ea typeface="仿宋" panose="02010609060101010101" charset="-122"/>
                          <a:cs typeface="仿宋" panose="02010609060101010101" charset="-122"/>
                        </a:rPr>
                        <a:t>第一百八十四条 董事、</a:t>
                      </a:r>
                      <a:r>
                        <a:rPr lang="zh-CN" altLang="en-US" sz="1200" b="1">
                          <a:solidFill>
                            <a:srgbClr val="981112"/>
                          </a:solidFill>
                          <a:latin typeface="仿宋" panose="02010609060101010101" charset="-122"/>
                          <a:ea typeface="仿宋" panose="02010609060101010101" charset="-122"/>
                          <a:cs typeface="仿宋" panose="02010609060101010101" charset="-122"/>
                        </a:rPr>
                        <a:t>监事、</a:t>
                      </a:r>
                      <a:r>
                        <a:rPr lang="zh-CN" altLang="en-US" sz="1200">
                          <a:latin typeface="仿宋" panose="02010609060101010101" charset="-122"/>
                          <a:ea typeface="仿宋" panose="02010609060101010101" charset="-122"/>
                          <a:cs typeface="仿宋" panose="02010609060101010101" charset="-122"/>
                        </a:rPr>
                        <a:t>高级管理人员未</a:t>
                      </a:r>
                      <a:r>
                        <a:rPr lang="zh-CN" altLang="en-US" sz="1200" b="1">
                          <a:solidFill>
                            <a:srgbClr val="981112"/>
                          </a:solidFill>
                          <a:latin typeface="仿宋" panose="02010609060101010101" charset="-122"/>
                          <a:ea typeface="仿宋" panose="02010609060101010101" charset="-122"/>
                          <a:cs typeface="仿宋" panose="02010609060101010101" charset="-122"/>
                        </a:rPr>
                        <a:t>向董事会或者股东会报告</a:t>
                      </a:r>
                      <a:r>
                        <a:rPr lang="zh-CN" altLang="en-US" sz="1200">
                          <a:latin typeface="仿宋" panose="02010609060101010101" charset="-122"/>
                          <a:ea typeface="仿宋" panose="02010609060101010101" charset="-122"/>
                          <a:cs typeface="仿宋" panose="02010609060101010101" charset="-122"/>
                        </a:rPr>
                        <a:t>，并按照公司章程的规定经董事会或者股东会决议通过，不得自营或者为他人经营与其任职公司同类的业务。</a:t>
                      </a:r>
                      <a:endParaRPr lang="zh-CN" altLang="en-US" sz="1200">
                        <a:latin typeface="仿宋" panose="02010609060101010101" charset="-122"/>
                        <a:ea typeface="仿宋" panose="02010609060101010101" charset="-122"/>
                        <a:cs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rPr>
                        <a:t>1</a:t>
                      </a:r>
                      <a:r>
                        <a:rPr lang="zh-CN" altLang="en-US" sz="1200">
                          <a:latin typeface="仿宋" panose="02010609060101010101" charset="-122"/>
                          <a:ea typeface="仿宋" panose="02010609060101010101" charset="-122"/>
                        </a:rPr>
                        <a:t>、同业竞争的限制对象扩张至监事；</a:t>
                      </a:r>
                      <a:endParaRPr lang="zh-CN" altLang="en-US"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2</a:t>
                      </a:r>
                      <a:r>
                        <a:rPr lang="zh-CN" altLang="en-US" sz="1200">
                          <a:latin typeface="仿宋" panose="02010609060101010101" charset="-122"/>
                          <a:ea typeface="仿宋" panose="02010609060101010101" charset="-122"/>
                        </a:rPr>
                        <a:t>、增加董监高就同业竞争向董事会或股东会主动报告，并按公司章程决议通过的义务；</a:t>
                      </a:r>
                      <a:endParaRPr lang="zh-CN" altLang="en-US"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3</a:t>
                      </a:r>
                      <a:r>
                        <a:rPr lang="zh-CN" altLang="en-US" sz="1200">
                          <a:latin typeface="仿宋" panose="02010609060101010101" charset="-122"/>
                          <a:ea typeface="仿宋" panose="02010609060101010101" charset="-122"/>
                        </a:rPr>
                        <a:t>、将决议权限下放，章程可以规定由董事会就同业竞争作出决议。</a:t>
                      </a:r>
                      <a:endParaRPr lang="zh-CN" altLang="en-US" sz="1200">
                        <a:latin typeface="仿宋" panose="02010609060101010101" charset="-122"/>
                        <a:ea typeface="仿宋" panose="02010609060101010101" charset="-122"/>
                      </a:endParaRPr>
                    </a:p>
                  </a:txBody>
                  <a:tcPr/>
                </a:tc>
              </a:tr>
              <a:tr h="936625">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   8</a:t>
                      </a:r>
                      <a:r>
                        <a:rPr lang="zh-CN" altLang="en-US" sz="1400" b="1">
                          <a:solidFill>
                            <a:srgbClr val="981112"/>
                          </a:solidFill>
                          <a:latin typeface="仿宋" panose="02010609060101010101" charset="-122"/>
                          <a:ea typeface="仿宋" panose="02010609060101010101" charset="-122"/>
                        </a:rPr>
                        <a:t>、关联人的行为受到限制</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cs typeface="仿宋" panose="02010609060101010101" charset="-122"/>
                      </a:endParaRPr>
                    </a:p>
                    <a:p>
                      <a:pPr algn="just">
                        <a:buNone/>
                      </a:pPr>
                      <a:r>
                        <a:rPr lang="zh-CN" altLang="en-US" sz="1200">
                          <a:latin typeface="仿宋" panose="02010609060101010101" charset="-122"/>
                          <a:ea typeface="仿宋" panose="02010609060101010101" charset="-122"/>
                          <a:cs typeface="仿宋" panose="02010609060101010101" charset="-122"/>
                        </a:rPr>
                        <a:t>第一百八十二条第二款 董事、</a:t>
                      </a:r>
                      <a:r>
                        <a:rPr lang="zh-CN" altLang="en-US" sz="1200" b="1">
                          <a:solidFill>
                            <a:srgbClr val="981112"/>
                          </a:solidFill>
                          <a:latin typeface="仿宋" panose="02010609060101010101" charset="-122"/>
                          <a:ea typeface="仿宋" panose="02010609060101010101" charset="-122"/>
                          <a:cs typeface="仿宋" panose="02010609060101010101" charset="-122"/>
                        </a:rPr>
                        <a:t>监事</a:t>
                      </a:r>
                      <a:r>
                        <a:rPr lang="zh-CN" altLang="en-US" sz="1200">
                          <a:latin typeface="仿宋" panose="02010609060101010101" charset="-122"/>
                          <a:ea typeface="仿宋" panose="02010609060101010101" charset="-122"/>
                          <a:cs typeface="仿宋" panose="02010609060101010101" charset="-122"/>
                        </a:rPr>
                        <a:t>、高级管理人员的近亲属，</a:t>
                      </a:r>
                      <a:r>
                        <a:rPr lang="zh-CN" altLang="en-US" sz="1200" b="1">
                          <a:solidFill>
                            <a:srgbClr val="981112"/>
                          </a:solidFill>
                          <a:latin typeface="仿宋" panose="02010609060101010101" charset="-122"/>
                          <a:ea typeface="仿宋" panose="02010609060101010101" charset="-122"/>
                          <a:cs typeface="仿宋" panose="02010609060101010101" charset="-122"/>
                        </a:rPr>
                        <a:t>董</a:t>
                      </a:r>
                      <a:r>
                        <a:rPr lang="zh-CN" altLang="en-US" sz="1200" b="1">
                          <a:solidFill>
                            <a:srgbClr val="981112"/>
                          </a:solidFill>
                          <a:latin typeface="仿宋" panose="02010609060101010101" charset="-122"/>
                          <a:ea typeface="仿宋" panose="02010609060101010101" charset="-122"/>
                          <a:cs typeface="仿宋" panose="02010609060101010101" charset="-122"/>
                        </a:rPr>
                        <a:t>事、监事、高级管理人员或者其近亲属直接或者间接控制的企业以及与董事、监事、高级管理人员有其他关联关系的关联人，</a:t>
                      </a:r>
                      <a:r>
                        <a:rPr lang="zh-CN" altLang="en-US" sz="1200">
                          <a:latin typeface="仿宋" panose="02010609060101010101" charset="-122"/>
                          <a:ea typeface="仿宋" panose="02010609060101010101" charset="-122"/>
                          <a:cs typeface="仿宋" panose="02010609060101010101" charset="-122"/>
                        </a:rPr>
                        <a:t>与公司订立合同或者进行交易，适用前款规定。</a:t>
                      </a:r>
                      <a:endParaRPr lang="zh-CN" altLang="en-US" sz="1200">
                        <a:latin typeface="仿宋" panose="02010609060101010101" charset="-122"/>
                        <a:ea typeface="仿宋" panose="02010609060101010101" charset="-122"/>
                        <a:cs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rPr>
                        <a:t>1</a:t>
                      </a:r>
                      <a:r>
                        <a:rPr lang="zh-CN" altLang="en-US" sz="1200">
                          <a:latin typeface="仿宋" panose="02010609060101010101" charset="-122"/>
                          <a:ea typeface="仿宋" panose="02010609060101010101" charset="-122"/>
                        </a:rPr>
                        <a:t>、将董监高间接与公司从事的交易纳入关联交易的范围；</a:t>
                      </a:r>
                      <a:endParaRPr lang="zh-CN" altLang="en-US"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2</a:t>
                      </a:r>
                      <a:r>
                        <a:rPr lang="zh-CN" altLang="en-US" sz="1200">
                          <a:latin typeface="仿宋" panose="02010609060101010101" charset="-122"/>
                          <a:ea typeface="仿宋" panose="02010609060101010101" charset="-122"/>
                        </a:rPr>
                        <a:t>、将关联人扩大范围，避免董监高利用其近亲属、投资控股的其他公司或其他关联人实施关联交易，压缩了董监高实施关联交易的空间。</a:t>
                      </a:r>
                      <a:endParaRPr lang="zh-CN" altLang="en-US" sz="1200">
                        <a:latin typeface="仿宋" panose="02010609060101010101" charset="-122"/>
                        <a:ea typeface="仿宋" panose="02010609060101010101" charset="-122"/>
                      </a:endParaRPr>
                    </a:p>
                  </a:txBody>
                  <a:tcPr/>
                </a:tc>
              </a:tr>
            </a:tbl>
          </a:graphicData>
        </a:graphic>
      </p:graphicFrame>
    </p:spTree>
  </p:cSld>
  <p:clrMapOvr>
    <a:masterClrMapping/>
  </p:clrMapOvr>
  <p:transition/>
  <p:timing>
    <p:tnLst>
      <p:par>
        <p:cTn id="1" dur="indefinite" restart="never" nodeType="tmRoot"/>
      </p:par>
    </p:tnLst>
    <p:bldLst>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62062" y="116841"/>
            <a:ext cx="7560310" cy="1220469"/>
            <a:chOff x="-1624074" y="188301"/>
            <a:chExt cx="12763186" cy="1220609"/>
          </a:xfrm>
        </p:grpSpPr>
        <p:sp>
          <p:nvSpPr>
            <p:cNvPr id="2" name="Freeform 16"/>
            <p:cNvSpPr/>
            <p:nvPr/>
          </p:nvSpPr>
          <p:spPr>
            <a:xfrm>
              <a:off x="0" y="188301"/>
              <a:ext cx="10768264" cy="898628"/>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1624074" y="332462"/>
              <a:ext cx="12763186" cy="1076448"/>
            </a:xfrm>
            <a:prstGeom prst="rect">
              <a:avLst/>
            </a:prstGeom>
            <a:noFill/>
          </p:spPr>
          <p:txBody>
            <a:bodyPr wrap="square" rtlCol="0">
              <a:spAutoFit/>
            </a:bodyPr>
            <a:lstStyle/>
            <a:p>
              <a:pPr marL="0" lvl="1" algn="ctr" defTabSz="914400" fontAlgn="base">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sym typeface="+mn-lt"/>
                </a:rPr>
                <a:t>04 承担赔偿责任情形增加</a:t>
              </a:r>
              <a:endParaRPr lang="en-US" altLang="zh-CN" sz="3200" b="1" dirty="0">
                <a:solidFill>
                  <a:schemeClr val="bg1"/>
                </a:solidFill>
                <a:latin typeface="微软雅黑" panose="020B0503020204020204" pitchFamily="34" charset="-122"/>
                <a:ea typeface="微软雅黑" panose="020B0503020204020204" pitchFamily="34" charset="-122"/>
                <a:sym typeface="+mn-lt"/>
              </a:endParaRPr>
            </a:p>
            <a:p>
              <a:pPr marL="0" lvl="1" algn="ctr" defTabSz="914400" fontAlgn="base">
                <a:spcBef>
                  <a:spcPct val="0"/>
                </a:spcBef>
                <a:spcAft>
                  <a:spcPct val="0"/>
                </a:spcAft>
              </a:pPr>
              <a:endParaRPr lang="en-US" altLang="zh-CN" sz="3200" b="1" dirty="0">
                <a:solidFill>
                  <a:schemeClr val="bg1"/>
                </a:solidFill>
                <a:latin typeface="微软雅黑" panose="020B0503020204020204" pitchFamily="34" charset="-122"/>
                <a:ea typeface="微软雅黑" panose="020B0503020204020204" pitchFamily="34" charset="-122"/>
                <a:sym typeface="+mn-lt"/>
              </a:endParaRPr>
            </a:p>
          </p:txBody>
        </p:sp>
      </p:grpSp>
      <p:sp>
        <p:nvSpPr>
          <p:cNvPr id="12"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pic>
        <p:nvPicPr>
          <p:cNvPr id="30" name="图片 29" descr="微信图片_20240105165339"/>
          <p:cNvPicPr>
            <a:picLocks noChangeAspect="1"/>
          </p:cNvPicPr>
          <p:nvPr/>
        </p:nvPicPr>
        <p:blipFill>
          <a:blip r:embed="rId1"/>
          <a:stretch>
            <a:fillRect/>
          </a:stretch>
        </p:blipFill>
        <p:spPr>
          <a:xfrm>
            <a:off x="9407525" y="188595"/>
            <a:ext cx="2712720" cy="620395"/>
          </a:xfrm>
          <a:prstGeom prst="rect">
            <a:avLst/>
          </a:prstGeom>
        </p:spPr>
      </p:pic>
      <p:graphicFrame>
        <p:nvGraphicFramePr>
          <p:cNvPr id="6" name="表格 5"/>
          <p:cNvGraphicFramePr/>
          <p:nvPr>
            <p:custDataLst>
              <p:tags r:id="rId2"/>
            </p:custDataLst>
          </p:nvPr>
        </p:nvGraphicFramePr>
        <p:xfrm>
          <a:off x="550545" y="1485265"/>
          <a:ext cx="10435590" cy="4770120"/>
        </p:xfrm>
        <a:graphic>
          <a:graphicData uri="http://schemas.openxmlformats.org/drawingml/2006/table">
            <a:tbl>
              <a:tblPr firstRow="1" bandRow="1">
                <a:tableStyleId>{21E4AEA4-8DFA-4A89-87EB-49C32662AFE0}</a:tableStyleId>
              </a:tblPr>
              <a:tblGrid>
                <a:gridCol w="2651760"/>
                <a:gridCol w="4559300"/>
                <a:gridCol w="3224530"/>
              </a:tblGrid>
              <a:tr h="471805">
                <a:tc>
                  <a:txBody>
                    <a:bodyPr/>
                    <a:p>
                      <a:pPr algn="ctr">
                        <a:buNone/>
                      </a:pPr>
                      <a:r>
                        <a:rPr lang="en-US" altLang="zh-CN" sz="1400">
                          <a:latin typeface="仿宋" panose="02010609060101010101" charset="-122"/>
                          <a:ea typeface="仿宋" panose="02010609060101010101" charset="-122"/>
                          <a:cs typeface="仿宋" panose="02010609060101010101" charset="-122"/>
                        </a:rPr>
                        <a:t>7</a:t>
                      </a:r>
                      <a:r>
                        <a:rPr lang="zh-CN" altLang="en-US" sz="1400">
                          <a:latin typeface="仿宋" panose="02010609060101010101" charset="-122"/>
                          <a:ea typeface="仿宋" panose="02010609060101010101" charset="-122"/>
                          <a:cs typeface="仿宋" panose="02010609060101010101" charset="-122"/>
                        </a:rPr>
                        <a:t>大变化</a:t>
                      </a:r>
                      <a:endParaRPr lang="zh-CN" altLang="en-US" sz="1400">
                        <a:latin typeface="仿宋" panose="02010609060101010101" charset="-122"/>
                        <a:ea typeface="仿宋" panose="02010609060101010101" charset="-122"/>
                        <a:cs typeface="仿宋" panose="02010609060101010101" charset="-122"/>
                      </a:endParaRPr>
                    </a:p>
                  </a:txBody>
                  <a:tcPr/>
                </a:tc>
                <a:tc>
                  <a:txBody>
                    <a:bodyPr/>
                    <a:p>
                      <a:pPr algn="ctr">
                        <a:buNone/>
                      </a:pPr>
                      <a:r>
                        <a:rPr lang="zh-CN" altLang="en-US" sz="1400">
                          <a:latin typeface="仿宋" panose="02010609060101010101" charset="-122"/>
                          <a:ea typeface="仿宋" panose="02010609060101010101" charset="-122"/>
                        </a:rPr>
                        <a:t>新《公司法》</a:t>
                      </a:r>
                      <a:endParaRPr lang="zh-CN" altLang="en-US" sz="1400">
                        <a:latin typeface="仿宋" panose="02010609060101010101" charset="-122"/>
                        <a:ea typeface="仿宋" panose="02010609060101010101" charset="-122"/>
                      </a:endParaRPr>
                    </a:p>
                  </a:txBody>
                  <a:tcPr/>
                </a:tc>
                <a:tc>
                  <a:txBody>
                    <a:bodyPr/>
                    <a:p>
                      <a:pPr algn="ctr">
                        <a:buNone/>
                      </a:pPr>
                      <a:r>
                        <a:rPr lang="zh-CN" altLang="en-US" sz="1400">
                          <a:latin typeface="仿宋" panose="02010609060101010101" charset="-122"/>
                          <a:ea typeface="仿宋" panose="02010609060101010101" charset="-122"/>
                        </a:rPr>
                        <a:t>修订解读</a:t>
                      </a:r>
                      <a:endParaRPr lang="zh-CN" altLang="en-US" sz="1400">
                        <a:latin typeface="仿宋" panose="02010609060101010101" charset="-122"/>
                        <a:ea typeface="仿宋" panose="02010609060101010101" charset="-122"/>
                      </a:endParaRPr>
                    </a:p>
                  </a:txBody>
                  <a:tcPr/>
                </a:tc>
              </a:tr>
              <a:tr h="1256030">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9</a:t>
                      </a:r>
                      <a:r>
                        <a:rPr lang="zh-CN" altLang="en-US" sz="1400" b="1">
                          <a:solidFill>
                            <a:srgbClr val="981112"/>
                          </a:solidFill>
                          <a:latin typeface="仿宋" panose="02010609060101010101" charset="-122"/>
                          <a:ea typeface="仿宋" panose="02010609060101010101" charset="-122"/>
                        </a:rPr>
                        <a:t>、未及时催缴出资的赔偿责任</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cs typeface="仿宋" panose="02010609060101010101" charset="-122"/>
                      </a:endParaRPr>
                    </a:p>
                    <a:p>
                      <a:pPr algn="just">
                        <a:buNone/>
                      </a:pPr>
                      <a:r>
                        <a:rPr sz="1200">
                          <a:latin typeface="仿宋" panose="02010609060101010101" charset="-122"/>
                          <a:ea typeface="仿宋" panose="02010609060101010101" charset="-122"/>
                          <a:cs typeface="仿宋" panose="02010609060101010101" charset="-122"/>
                        </a:rPr>
                        <a:t>第五十一条</a:t>
                      </a:r>
                      <a:r>
                        <a:rPr lang="en-US" sz="1200">
                          <a:latin typeface="仿宋" panose="02010609060101010101" charset="-122"/>
                          <a:ea typeface="仿宋" panose="02010609060101010101" charset="-122"/>
                          <a:cs typeface="仿宋" panose="02010609060101010101" charset="-122"/>
                        </a:rPr>
                        <a:t> </a:t>
                      </a:r>
                      <a:r>
                        <a:rPr sz="1200">
                          <a:latin typeface="仿宋" panose="02010609060101010101" charset="-122"/>
                          <a:ea typeface="仿宋" panose="02010609060101010101" charset="-122"/>
                          <a:cs typeface="仿宋" panose="02010609060101010101" charset="-122"/>
                        </a:rPr>
                        <a:t>有限责任公司成立后，</a:t>
                      </a:r>
                      <a:r>
                        <a:rPr sz="1200" b="1">
                          <a:solidFill>
                            <a:srgbClr val="981112"/>
                          </a:solidFill>
                          <a:latin typeface="仿宋" panose="02010609060101010101" charset="-122"/>
                          <a:ea typeface="仿宋" panose="02010609060101010101" charset="-122"/>
                          <a:cs typeface="仿宋" panose="02010609060101010101" charset="-122"/>
                        </a:rPr>
                        <a:t>董事会</a:t>
                      </a:r>
                      <a:r>
                        <a:rPr sz="1200">
                          <a:latin typeface="仿宋" panose="02010609060101010101" charset="-122"/>
                          <a:ea typeface="仿宋" panose="02010609060101010101" charset="-122"/>
                          <a:cs typeface="仿宋" panose="02010609060101010101" charset="-122"/>
                        </a:rPr>
                        <a:t>应当对股东的出资情况进行</a:t>
                      </a:r>
                      <a:r>
                        <a:rPr sz="1200" b="1">
                          <a:solidFill>
                            <a:srgbClr val="981112"/>
                          </a:solidFill>
                          <a:latin typeface="仿宋" panose="02010609060101010101" charset="-122"/>
                          <a:ea typeface="仿宋" panose="02010609060101010101" charset="-122"/>
                          <a:cs typeface="仿宋" panose="02010609060101010101" charset="-122"/>
                        </a:rPr>
                        <a:t>核查</a:t>
                      </a:r>
                      <a:r>
                        <a:rPr sz="1200">
                          <a:latin typeface="仿宋" panose="02010609060101010101" charset="-122"/>
                          <a:ea typeface="仿宋" panose="02010609060101010101" charset="-122"/>
                          <a:cs typeface="仿宋" panose="02010609060101010101" charset="-122"/>
                        </a:rPr>
                        <a:t>，发现股东未按期足额缴纳公司章程规定的出资的，应当由公司向该股东发出书面催缴书，</a:t>
                      </a:r>
                      <a:r>
                        <a:rPr sz="1200" b="1">
                          <a:solidFill>
                            <a:srgbClr val="981112"/>
                          </a:solidFill>
                          <a:latin typeface="仿宋" panose="02010609060101010101" charset="-122"/>
                          <a:ea typeface="仿宋" panose="02010609060101010101" charset="-122"/>
                          <a:cs typeface="仿宋" panose="02010609060101010101" charset="-122"/>
                        </a:rPr>
                        <a:t>催缴出资</a:t>
                      </a:r>
                      <a:r>
                        <a:rPr lang="zh-CN" sz="1200">
                          <a:latin typeface="仿宋" panose="02010609060101010101" charset="-122"/>
                          <a:ea typeface="仿宋" panose="02010609060101010101" charset="-122"/>
                          <a:cs typeface="仿宋" panose="02010609060101010101" charset="-122"/>
                        </a:rPr>
                        <a:t>。</a:t>
                      </a:r>
                      <a:endParaRPr lang="zh-CN" sz="1200">
                        <a:latin typeface="仿宋" panose="02010609060101010101" charset="-122"/>
                        <a:ea typeface="仿宋" panose="02010609060101010101" charset="-122"/>
                        <a:cs typeface="仿宋" panose="02010609060101010101" charset="-122"/>
                      </a:endParaRPr>
                    </a:p>
                    <a:p>
                      <a:pPr algn="just">
                        <a:buNone/>
                      </a:pPr>
                      <a:r>
                        <a:rPr sz="1200">
                          <a:latin typeface="仿宋" panose="02010609060101010101" charset="-122"/>
                          <a:ea typeface="仿宋" panose="02010609060101010101" charset="-122"/>
                          <a:cs typeface="仿宋" panose="02010609060101010101" charset="-122"/>
                        </a:rPr>
                        <a:t>未及时履行前款规定的义务，给公司造成损失的，</a:t>
                      </a:r>
                      <a:r>
                        <a:rPr sz="1200" b="1">
                          <a:solidFill>
                            <a:srgbClr val="981112"/>
                          </a:solidFill>
                          <a:latin typeface="仿宋" panose="02010609060101010101" charset="-122"/>
                          <a:ea typeface="仿宋" panose="02010609060101010101" charset="-122"/>
                          <a:cs typeface="仿宋" panose="02010609060101010101" charset="-122"/>
                        </a:rPr>
                        <a:t>负有责任的董事应当承担赔偿责任</a:t>
                      </a:r>
                      <a:r>
                        <a:rPr lang="zh-CN" sz="1200" b="1">
                          <a:solidFill>
                            <a:srgbClr val="981112"/>
                          </a:solidFill>
                          <a:latin typeface="仿宋" panose="02010609060101010101" charset="-122"/>
                          <a:ea typeface="仿宋" panose="02010609060101010101" charset="-122"/>
                          <a:cs typeface="仿宋" panose="02010609060101010101" charset="-122"/>
                        </a:rPr>
                        <a:t>。</a:t>
                      </a:r>
                      <a:endParaRPr lang="zh-CN" sz="1200" b="1">
                        <a:solidFill>
                          <a:srgbClr val="981112"/>
                        </a:solidFill>
                        <a:latin typeface="仿宋" panose="02010609060101010101" charset="-122"/>
                        <a:ea typeface="仿宋" panose="02010609060101010101" charset="-122"/>
                        <a:cs typeface="仿宋" panose="02010609060101010101" charset="-122"/>
                      </a:endParaRPr>
                    </a:p>
                  </a:txBody>
                  <a:tcPr/>
                </a:tc>
                <a:tc>
                  <a:txBody>
                    <a:bodyPr/>
                    <a:p>
                      <a:pPr algn="just">
                        <a:buNone/>
                      </a:pPr>
                      <a:endParaRPr lang="en-US" altLang="zh-CN"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1</a:t>
                      </a:r>
                      <a:r>
                        <a:rPr lang="zh-CN" altLang="en-US" sz="1200">
                          <a:latin typeface="仿宋" panose="02010609060101010101" charset="-122"/>
                          <a:ea typeface="仿宋" panose="02010609060101010101" charset="-122"/>
                        </a:rPr>
                        <a:t>、从主体上看，负有催缴义务的主体是董事会而非董事，这是为了避免董事之间相互推诿，或者各自催缴而造成催缴行为存在矛盾。</a:t>
                      </a:r>
                      <a:endParaRPr lang="zh-CN" altLang="en-US"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2</a:t>
                      </a:r>
                      <a:r>
                        <a:rPr lang="zh-CN" altLang="en-US" sz="1200">
                          <a:latin typeface="仿宋" panose="02010609060101010101" charset="-122"/>
                          <a:ea typeface="仿宋" panose="02010609060101010101" charset="-122"/>
                        </a:rPr>
                        <a:t>、承担赔偿责任的主体是董事而非董事会。</a:t>
                      </a:r>
                      <a:endParaRPr lang="zh-CN" altLang="en-US" sz="1200">
                        <a:latin typeface="仿宋" panose="02010609060101010101" charset="-122"/>
                        <a:ea typeface="仿宋" panose="02010609060101010101" charset="-122"/>
                      </a:endParaRPr>
                    </a:p>
                  </a:txBody>
                  <a:tcPr/>
                </a:tc>
              </a:tr>
              <a:tr h="1371600">
                <a:tc>
                  <a:txBody>
                    <a:bodyPr/>
                    <a:p>
                      <a:pPr algn="l">
                        <a:buNone/>
                      </a:pPr>
                      <a:endParaRPr lang="zh-CN" altLang="en-US" sz="1400" b="1">
                        <a:solidFill>
                          <a:srgbClr val="981112"/>
                        </a:solidFill>
                        <a:latin typeface="仿宋" panose="02010609060101010101" charset="-122"/>
                        <a:ea typeface="仿宋" panose="02010609060101010101" charset="-122"/>
                      </a:endParaRPr>
                    </a:p>
                    <a:p>
                      <a:pPr algn="l">
                        <a:buNone/>
                      </a:pPr>
                      <a:endParaRPr lang="zh-CN" altLang="en-US"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10</a:t>
                      </a:r>
                      <a:r>
                        <a:rPr lang="zh-CN" altLang="en-US" sz="1400" b="1">
                          <a:solidFill>
                            <a:srgbClr val="981112"/>
                          </a:solidFill>
                          <a:latin typeface="仿宋" panose="02010609060101010101" charset="-122"/>
                          <a:ea typeface="仿宋" panose="02010609060101010101" charset="-122"/>
                        </a:rPr>
                        <a:t>、对抽逃出资负有责任的董</a:t>
                      </a:r>
                      <a:endParaRPr lang="zh-CN" altLang="en-US" sz="1400" b="1">
                        <a:solidFill>
                          <a:srgbClr val="981112"/>
                        </a:solidFill>
                        <a:latin typeface="仿宋" panose="02010609060101010101" charset="-122"/>
                        <a:ea typeface="仿宋" panose="02010609060101010101" charset="-122"/>
                      </a:endParaRPr>
                    </a:p>
                    <a:p>
                      <a:pPr algn="l">
                        <a:buNone/>
                      </a:pPr>
                      <a:r>
                        <a:rPr lang="zh-CN" altLang="en-US" sz="1400" b="1">
                          <a:solidFill>
                            <a:srgbClr val="981112"/>
                          </a:solidFill>
                          <a:latin typeface="仿宋" panose="02010609060101010101" charset="-122"/>
                          <a:ea typeface="仿宋" panose="02010609060101010101" charset="-122"/>
                        </a:rPr>
                        <a:t>监高的连带赔偿责任</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cs typeface="仿宋" panose="02010609060101010101" charset="-122"/>
                      </a:endParaRPr>
                    </a:p>
                    <a:p>
                      <a:pPr algn="just">
                        <a:buNone/>
                      </a:pPr>
                      <a:endParaRPr sz="1200">
                        <a:latin typeface="仿宋" panose="02010609060101010101" charset="-122"/>
                        <a:ea typeface="仿宋" panose="02010609060101010101" charset="-122"/>
                        <a:cs typeface="仿宋" panose="02010609060101010101" charset="-122"/>
                      </a:endParaRPr>
                    </a:p>
                    <a:p>
                      <a:pPr algn="just">
                        <a:buNone/>
                      </a:pPr>
                      <a:r>
                        <a:rPr sz="1200">
                          <a:latin typeface="仿宋" panose="02010609060101010101" charset="-122"/>
                          <a:ea typeface="仿宋" panose="02010609060101010101" charset="-122"/>
                          <a:cs typeface="仿宋" panose="02010609060101010101" charset="-122"/>
                        </a:rPr>
                        <a:t>第五十三条</a:t>
                      </a:r>
                      <a:r>
                        <a:rPr lang="en-US" sz="1200">
                          <a:latin typeface="仿宋" panose="02010609060101010101" charset="-122"/>
                          <a:ea typeface="仿宋" panose="02010609060101010101" charset="-122"/>
                          <a:cs typeface="仿宋" panose="02010609060101010101" charset="-122"/>
                        </a:rPr>
                        <a:t> </a:t>
                      </a:r>
                      <a:r>
                        <a:rPr sz="1200">
                          <a:latin typeface="仿宋" panose="02010609060101010101" charset="-122"/>
                          <a:ea typeface="仿宋" panose="02010609060101010101" charset="-122"/>
                          <a:cs typeface="仿宋" panose="02010609060101010101" charset="-122"/>
                        </a:rPr>
                        <a:t>公司成立后，股东不得抽逃出资</a:t>
                      </a:r>
                      <a:r>
                        <a:rPr lang="zh-CN" sz="1200">
                          <a:latin typeface="仿宋" panose="02010609060101010101" charset="-122"/>
                          <a:ea typeface="仿宋" panose="02010609060101010101" charset="-122"/>
                          <a:cs typeface="仿宋" panose="02010609060101010101" charset="-122"/>
                        </a:rPr>
                        <a:t>。</a:t>
                      </a:r>
                      <a:endParaRPr lang="en-US" sz="1200">
                        <a:latin typeface="仿宋" panose="02010609060101010101" charset="-122"/>
                        <a:ea typeface="仿宋" panose="02010609060101010101" charset="-122"/>
                        <a:cs typeface="仿宋" panose="02010609060101010101" charset="-122"/>
                      </a:endParaRPr>
                    </a:p>
                    <a:p>
                      <a:pPr algn="just">
                        <a:buNone/>
                      </a:pPr>
                      <a:r>
                        <a:rPr sz="1200">
                          <a:latin typeface="仿宋" panose="02010609060101010101" charset="-122"/>
                          <a:ea typeface="仿宋" panose="02010609060101010101" charset="-122"/>
                          <a:cs typeface="仿宋" panose="02010609060101010101" charset="-122"/>
                        </a:rPr>
                        <a:t>违反前款规定的，股东应当返还抽逃的出资</a:t>
                      </a:r>
                      <a:r>
                        <a:rPr lang="zh-CN" sz="1200">
                          <a:latin typeface="仿宋" panose="02010609060101010101" charset="-122"/>
                          <a:ea typeface="仿宋" panose="02010609060101010101" charset="-122"/>
                          <a:cs typeface="仿宋" panose="02010609060101010101" charset="-122"/>
                        </a:rPr>
                        <a:t>。</a:t>
                      </a:r>
                      <a:r>
                        <a:rPr sz="1200">
                          <a:latin typeface="仿宋" panose="02010609060101010101" charset="-122"/>
                          <a:ea typeface="仿宋" panose="02010609060101010101" charset="-122"/>
                          <a:cs typeface="仿宋" panose="02010609060101010101" charset="-122"/>
                        </a:rPr>
                        <a:t>给公司造成损失的，</a:t>
                      </a:r>
                      <a:r>
                        <a:rPr sz="1200" b="1">
                          <a:solidFill>
                            <a:srgbClr val="981112"/>
                          </a:solidFill>
                          <a:latin typeface="仿宋" panose="02010609060101010101" charset="-122"/>
                          <a:ea typeface="仿宋" panose="02010609060101010101" charset="-122"/>
                          <a:cs typeface="仿宋" panose="02010609060101010101" charset="-122"/>
                        </a:rPr>
                        <a:t>负有责任的董事、监事高级管理人员应当与该股东承担连带赔偿责任</a:t>
                      </a:r>
                      <a:r>
                        <a:rPr lang="zh-CN" sz="1200">
                          <a:latin typeface="仿宋" panose="02010609060101010101" charset="-122"/>
                          <a:ea typeface="仿宋" panose="02010609060101010101" charset="-122"/>
                          <a:cs typeface="仿宋" panose="02010609060101010101" charset="-122"/>
                        </a:rPr>
                        <a:t>。</a:t>
                      </a:r>
                      <a:endParaRPr lang="zh-CN" sz="1200">
                        <a:latin typeface="仿宋" panose="02010609060101010101" charset="-122"/>
                        <a:ea typeface="仿宋" panose="02010609060101010101" charset="-122"/>
                        <a:cs typeface="仿宋" panose="02010609060101010101" charset="-122"/>
                      </a:endParaRPr>
                    </a:p>
                  </a:txBody>
                  <a:tcPr/>
                </a:tc>
                <a:tc>
                  <a:txBody>
                    <a:bodyPr/>
                    <a:p>
                      <a:pPr algn="just">
                        <a:buNone/>
                      </a:pPr>
                      <a:r>
                        <a:rPr lang="en-US" sz="1200">
                          <a:latin typeface="仿宋" panose="02010609060101010101" charset="-122"/>
                          <a:ea typeface="仿宋" panose="02010609060101010101" charset="-122"/>
                          <a:cs typeface="仿宋" panose="02010609060101010101" charset="-122"/>
                        </a:rPr>
                        <a:t>1</a:t>
                      </a:r>
                      <a:r>
                        <a:rPr lang="zh-CN" altLang="en-US" sz="1200">
                          <a:latin typeface="仿宋" panose="02010609060101010101" charset="-122"/>
                          <a:ea typeface="仿宋" panose="02010609060101010101" charset="-122"/>
                          <a:cs typeface="仿宋" panose="02010609060101010101" charset="-122"/>
                        </a:rPr>
                        <a:t>、其他责任主体</a:t>
                      </a:r>
                      <a:r>
                        <a:rPr sz="1200">
                          <a:latin typeface="仿宋" panose="02010609060101010101" charset="-122"/>
                          <a:ea typeface="仿宋" panose="02010609060101010101" charset="-122"/>
                          <a:cs typeface="仿宋" panose="02010609060101010101" charset="-122"/>
                        </a:rPr>
                        <a:t>增加了监事，去掉了实际控制人，增加了承担责任的条件是“负有责任”。</a:t>
                      </a:r>
                      <a:endParaRPr sz="1200">
                        <a:latin typeface="仿宋" panose="02010609060101010101" charset="-122"/>
                        <a:ea typeface="仿宋" panose="02010609060101010101" charset="-122"/>
                        <a:cs typeface="仿宋" panose="02010609060101010101" charset="-122"/>
                      </a:endParaRPr>
                    </a:p>
                    <a:p>
                      <a:pPr algn="just">
                        <a:buNone/>
                      </a:pPr>
                      <a:r>
                        <a:rPr lang="en-US" sz="1200">
                          <a:latin typeface="仿宋" panose="02010609060101010101" charset="-122"/>
                          <a:ea typeface="仿宋" panose="02010609060101010101" charset="-122"/>
                          <a:cs typeface="仿宋" panose="02010609060101010101" charset="-122"/>
                        </a:rPr>
                        <a:t>2</a:t>
                      </a:r>
                      <a:r>
                        <a:rPr lang="zh-CN" altLang="en-US" sz="1200">
                          <a:latin typeface="仿宋" panose="02010609060101010101" charset="-122"/>
                          <a:ea typeface="仿宋" panose="02010609060101010101" charset="-122"/>
                          <a:cs typeface="仿宋" panose="02010609060101010101" charset="-122"/>
                        </a:rPr>
                        <a:t>、</a:t>
                      </a:r>
                      <a:r>
                        <a:rPr sz="1200">
                          <a:latin typeface="仿宋" panose="02010609060101010101" charset="-122"/>
                          <a:ea typeface="仿宋" panose="02010609060101010101" charset="-122"/>
                          <a:cs typeface="仿宋" panose="02010609060101010101" charset="-122"/>
                        </a:rPr>
                        <a:t>是否“负有责任”应结合董监高负有的勤勉义务进行判断，不仅应包括“协助抽逃出资”的积极行为，还应该包括不履行职责的消极行为。</a:t>
                      </a:r>
                      <a:endParaRPr sz="1200">
                        <a:latin typeface="仿宋" panose="02010609060101010101" charset="-122"/>
                        <a:ea typeface="仿宋" panose="02010609060101010101" charset="-122"/>
                        <a:cs typeface="仿宋" panose="02010609060101010101" charset="-122"/>
                      </a:endParaRPr>
                    </a:p>
                  </a:txBody>
                  <a:tcPr/>
                </a:tc>
              </a:tr>
              <a:tr h="878840">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11</a:t>
                      </a:r>
                      <a:r>
                        <a:rPr lang="zh-CN" altLang="en-US" sz="1400" b="1">
                          <a:solidFill>
                            <a:srgbClr val="981112"/>
                          </a:solidFill>
                          <a:latin typeface="仿宋" panose="02010609060101010101" charset="-122"/>
                          <a:ea typeface="仿宋" panose="02010609060101010101" charset="-122"/>
                        </a:rPr>
                        <a:t>、对第三人的赔偿责任</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cs typeface="仿宋" panose="02010609060101010101" charset="-122"/>
                      </a:endParaRPr>
                    </a:p>
                    <a:p>
                      <a:pPr algn="just">
                        <a:buNone/>
                      </a:pPr>
                      <a:r>
                        <a:rPr lang="zh-CN" altLang="en-US" sz="1200">
                          <a:latin typeface="仿宋" panose="02010609060101010101" charset="-122"/>
                          <a:ea typeface="仿宋" panose="02010609060101010101" charset="-122"/>
                          <a:cs typeface="仿宋" panose="02010609060101010101" charset="-122"/>
                        </a:rPr>
                        <a:t>第一百九十一条 </a:t>
                      </a:r>
                      <a:r>
                        <a:rPr lang="zh-CN" altLang="en-US" sz="1200" b="1">
                          <a:solidFill>
                            <a:srgbClr val="981112"/>
                          </a:solidFill>
                          <a:latin typeface="仿宋" panose="02010609060101010101" charset="-122"/>
                          <a:ea typeface="仿宋" panose="02010609060101010101" charset="-122"/>
                          <a:cs typeface="仿宋" panose="02010609060101010101" charset="-122"/>
                        </a:rPr>
                        <a:t>董事、高级管理人员执行职务，给他人造成损害的，公司应当承担赔偿责任;董事、高级管理人员存在故意或者重大过失的，也应当承担赔偿责任。</a:t>
                      </a:r>
                      <a:endParaRPr lang="zh-CN" altLang="en-US" sz="1200" b="1">
                        <a:solidFill>
                          <a:srgbClr val="981112"/>
                        </a:solidFill>
                        <a:latin typeface="仿宋" panose="02010609060101010101" charset="-122"/>
                        <a:ea typeface="仿宋" panose="02010609060101010101" charset="-122"/>
                        <a:cs typeface="仿宋" panose="02010609060101010101" charset="-122"/>
                      </a:endParaRPr>
                    </a:p>
                  </a:txBody>
                  <a:tcPr/>
                </a:tc>
                <a:tc>
                  <a:txBody>
                    <a:bodyPr/>
                    <a:p>
                      <a:pPr algn="just">
                        <a:buNone/>
                      </a:pPr>
                      <a:endParaRPr lang="zh-CN" altLang="en-US" sz="1200">
                        <a:latin typeface="仿宋" panose="02010609060101010101" charset="-122"/>
                        <a:ea typeface="仿宋" panose="02010609060101010101" charset="-122"/>
                      </a:endParaRPr>
                    </a:p>
                    <a:p>
                      <a:pPr algn="just">
                        <a:buNone/>
                      </a:pPr>
                      <a:r>
                        <a:rPr lang="zh-CN" altLang="en-US" sz="1200">
                          <a:latin typeface="仿宋" panose="02010609060101010101" charset="-122"/>
                          <a:ea typeface="仿宋" panose="02010609060101010101" charset="-122"/>
                        </a:rPr>
                        <a:t>增加了董事、高管对公司以外的第三人的赔偿责任，使董监高的赔偿责任体系更加完整和全面。</a:t>
                      </a:r>
                      <a:endParaRPr lang="zh-CN" altLang="en-US" sz="1200">
                        <a:latin typeface="仿宋" panose="02010609060101010101" charset="-122"/>
                        <a:ea typeface="仿宋" panose="02010609060101010101" charset="-122"/>
                      </a:endParaRPr>
                    </a:p>
                  </a:txBody>
                  <a:tcPr/>
                </a:tc>
              </a:tr>
              <a:tr h="791845">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12</a:t>
                      </a:r>
                      <a:r>
                        <a:rPr lang="zh-CN" altLang="en-US" sz="1400" b="1">
                          <a:solidFill>
                            <a:srgbClr val="981112"/>
                          </a:solidFill>
                          <a:latin typeface="仿宋" panose="02010609060101010101" charset="-122"/>
                          <a:ea typeface="仿宋" panose="02010609060101010101" charset="-122"/>
                        </a:rPr>
                        <a:t>、违法分配利润的赔偿责任</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r>
                        <a:rPr lang="zh-CN" altLang="en-US" sz="1200">
                          <a:latin typeface="仿宋" panose="02010609060101010101" charset="-122"/>
                          <a:ea typeface="仿宋" panose="02010609060101010101" charset="-122"/>
                          <a:cs typeface="仿宋" panose="02010609060101010101" charset="-122"/>
                        </a:rPr>
                        <a:t>第二百一十一条 </a:t>
                      </a:r>
                      <a:r>
                        <a:rPr lang="zh-CN" altLang="en-US" sz="1200" b="1">
                          <a:solidFill>
                            <a:srgbClr val="981112"/>
                          </a:solidFill>
                          <a:latin typeface="仿宋" panose="02010609060101010101" charset="-122"/>
                          <a:ea typeface="仿宋" panose="02010609060101010101" charset="-122"/>
                          <a:cs typeface="仿宋" panose="02010609060101010101" charset="-122"/>
                        </a:rPr>
                        <a:t>公司违反本法规定向股东分配利润的，股东应当将违反规定分配的利润退还公司;给公司造成损失</a:t>
                      </a:r>
                      <a:r>
                        <a:rPr lang="zh-CN" altLang="en-US" sz="1200" b="1">
                          <a:solidFill>
                            <a:srgbClr val="981112"/>
                          </a:solidFill>
                          <a:latin typeface="仿宋" panose="02010609060101010101" charset="-122"/>
                          <a:ea typeface="仿宋" panose="02010609060101010101" charset="-122"/>
                          <a:cs typeface="仿宋" panose="02010609060101010101" charset="-122"/>
                        </a:rPr>
                        <a:t>的，负有责任的董事、监事、高级管理人员应当承担赔偿责任。</a:t>
                      </a:r>
                      <a:endParaRPr lang="zh-CN" altLang="en-US" sz="1200" b="1">
                        <a:solidFill>
                          <a:srgbClr val="981112"/>
                        </a:solidFill>
                        <a:latin typeface="仿宋" panose="02010609060101010101" charset="-122"/>
                        <a:ea typeface="仿宋" panose="02010609060101010101" charset="-122"/>
                        <a:cs typeface="仿宋" panose="02010609060101010101" charset="-122"/>
                      </a:endParaRPr>
                    </a:p>
                  </a:txBody>
                  <a:tcPr/>
                </a:tc>
                <a:tc>
                  <a:txBody>
                    <a:bodyPr/>
                    <a:p>
                      <a:pPr algn="just">
                        <a:buNone/>
                      </a:pPr>
                      <a:r>
                        <a:rPr sz="1200">
                          <a:latin typeface="仿宋" panose="02010609060101010101" charset="-122"/>
                          <a:ea typeface="仿宋" panose="02010609060101010101" charset="-122"/>
                        </a:rPr>
                        <a:t>该条系本次修订新增的条款。根据公司法的规定，利润分配方案由董事会制订，由股东会审议通过。</a:t>
                      </a:r>
                      <a:endParaRPr sz="1200">
                        <a:latin typeface="仿宋" panose="02010609060101010101" charset="-122"/>
                        <a:ea typeface="仿宋" panose="02010609060101010101" charset="-122"/>
                      </a:endParaRPr>
                    </a:p>
                  </a:txBody>
                  <a:tcPr/>
                </a:tc>
              </a:tr>
            </a:tbl>
          </a:graphicData>
        </a:graphic>
      </p:graphicFrame>
    </p:spTree>
  </p:cSld>
  <p:clrMapOvr>
    <a:masterClrMapping/>
  </p:clrMapOvr>
  <p:transition/>
  <p:timing>
    <p:tnLst>
      <p:par>
        <p:cTn id="1" dur="indefinite" restart="never" nodeType="tmRoot"/>
      </p:par>
    </p:tnLst>
    <p:bldLst>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62062" y="116841"/>
            <a:ext cx="7560310" cy="1220469"/>
            <a:chOff x="-1624074" y="188301"/>
            <a:chExt cx="12763186" cy="1220609"/>
          </a:xfrm>
        </p:grpSpPr>
        <p:sp>
          <p:nvSpPr>
            <p:cNvPr id="2" name="Freeform 16"/>
            <p:cNvSpPr/>
            <p:nvPr/>
          </p:nvSpPr>
          <p:spPr>
            <a:xfrm>
              <a:off x="0" y="188301"/>
              <a:ext cx="10768264" cy="898628"/>
            </a:xfrm>
            <a:custGeom>
              <a:avLst/>
              <a:gdLst>
                <a:gd name="connsiteX0" fmla="*/ 0 w 10768264"/>
                <a:gd name="connsiteY0" fmla="*/ 0 h 898628"/>
                <a:gd name="connsiteX1" fmla="*/ 10318950 w 10768264"/>
                <a:gd name="connsiteY1" fmla="*/ 0 h 898628"/>
                <a:gd name="connsiteX2" fmla="*/ 10768264 w 10768264"/>
                <a:gd name="connsiteY2" fmla="*/ 449314 h 898628"/>
                <a:gd name="connsiteX3" fmla="*/ 10768263 w 10768264"/>
                <a:gd name="connsiteY3" fmla="*/ 449314 h 898628"/>
                <a:gd name="connsiteX4" fmla="*/ 10318949 w 10768264"/>
                <a:gd name="connsiteY4" fmla="*/ 898628 h 898628"/>
                <a:gd name="connsiteX5" fmla="*/ 0 w 10768264"/>
                <a:gd name="connsiteY5"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8264" h="898628">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rgbClr val="9811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TextBox 4"/>
            <p:cNvSpPr txBox="1"/>
            <p:nvPr/>
          </p:nvSpPr>
          <p:spPr>
            <a:xfrm>
              <a:off x="-1624074" y="332462"/>
              <a:ext cx="12763186" cy="1076448"/>
            </a:xfrm>
            <a:prstGeom prst="rect">
              <a:avLst/>
            </a:prstGeom>
            <a:noFill/>
          </p:spPr>
          <p:txBody>
            <a:bodyPr wrap="square" rtlCol="0">
              <a:spAutoFit/>
            </a:bodyPr>
            <a:lstStyle/>
            <a:p>
              <a:pPr marL="0" lvl="1" algn="ctr" defTabSz="914400" fontAlgn="base">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sym typeface="+mn-lt"/>
                </a:rPr>
                <a:t>04 承担赔偿责任情形增加</a:t>
              </a:r>
              <a:endParaRPr lang="en-US" altLang="zh-CN" sz="3200" b="1" dirty="0">
                <a:solidFill>
                  <a:schemeClr val="bg1"/>
                </a:solidFill>
                <a:latin typeface="微软雅黑" panose="020B0503020204020204" pitchFamily="34" charset="-122"/>
                <a:ea typeface="微软雅黑" panose="020B0503020204020204" pitchFamily="34" charset="-122"/>
                <a:sym typeface="+mn-lt"/>
              </a:endParaRPr>
            </a:p>
            <a:p>
              <a:pPr marL="0" lvl="1" algn="ctr" defTabSz="914400" fontAlgn="base">
                <a:spcBef>
                  <a:spcPct val="0"/>
                </a:spcBef>
                <a:spcAft>
                  <a:spcPct val="0"/>
                </a:spcAft>
              </a:pPr>
              <a:endParaRPr lang="en-US" altLang="zh-CN" sz="3200" b="1" dirty="0">
                <a:solidFill>
                  <a:schemeClr val="bg1"/>
                </a:solidFill>
                <a:latin typeface="微软雅黑" panose="020B0503020204020204" pitchFamily="34" charset="-122"/>
                <a:ea typeface="微软雅黑" panose="020B0503020204020204" pitchFamily="34" charset="-122"/>
                <a:sym typeface="+mn-lt"/>
              </a:endParaRPr>
            </a:p>
          </p:txBody>
        </p:sp>
      </p:grpSp>
      <p:sp>
        <p:nvSpPr>
          <p:cNvPr id="12"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62626"/>
              </a:solidFill>
              <a:effectLst/>
              <a:uLnTx/>
              <a:uFillTx/>
            </a:endParaRPr>
          </a:p>
        </p:txBody>
      </p:sp>
      <p:pic>
        <p:nvPicPr>
          <p:cNvPr id="30" name="图片 29" descr="微信图片_20240105165339"/>
          <p:cNvPicPr>
            <a:picLocks noChangeAspect="1"/>
          </p:cNvPicPr>
          <p:nvPr/>
        </p:nvPicPr>
        <p:blipFill>
          <a:blip r:embed="rId1"/>
          <a:stretch>
            <a:fillRect/>
          </a:stretch>
        </p:blipFill>
        <p:spPr>
          <a:xfrm>
            <a:off x="9407525" y="188595"/>
            <a:ext cx="2712720" cy="620395"/>
          </a:xfrm>
          <a:prstGeom prst="rect">
            <a:avLst/>
          </a:prstGeom>
        </p:spPr>
      </p:pic>
      <p:graphicFrame>
        <p:nvGraphicFramePr>
          <p:cNvPr id="6" name="表格 5"/>
          <p:cNvGraphicFramePr/>
          <p:nvPr>
            <p:custDataLst>
              <p:tags r:id="rId2"/>
            </p:custDataLst>
          </p:nvPr>
        </p:nvGraphicFramePr>
        <p:xfrm>
          <a:off x="622935" y="1412875"/>
          <a:ext cx="10518775" cy="4834255"/>
        </p:xfrm>
        <a:graphic>
          <a:graphicData uri="http://schemas.openxmlformats.org/drawingml/2006/table">
            <a:tbl>
              <a:tblPr firstRow="1" bandRow="1">
                <a:tableStyleId>{21E4AEA4-8DFA-4A89-87EB-49C32662AFE0}</a:tableStyleId>
              </a:tblPr>
              <a:tblGrid>
                <a:gridCol w="2570480"/>
                <a:gridCol w="4698365"/>
                <a:gridCol w="3249930"/>
              </a:tblGrid>
              <a:tr h="497205">
                <a:tc>
                  <a:txBody>
                    <a:bodyPr/>
                    <a:p>
                      <a:pPr algn="ctr">
                        <a:buNone/>
                      </a:pPr>
                      <a:r>
                        <a:rPr lang="en-US" altLang="zh-CN" sz="1400">
                          <a:latin typeface="仿宋" panose="02010609060101010101" charset="-122"/>
                          <a:ea typeface="仿宋" panose="02010609060101010101" charset="-122"/>
                          <a:cs typeface="仿宋" panose="02010609060101010101" charset="-122"/>
                        </a:rPr>
                        <a:t>7</a:t>
                      </a:r>
                      <a:r>
                        <a:rPr lang="zh-CN" altLang="en-US" sz="1400">
                          <a:latin typeface="仿宋" panose="02010609060101010101" charset="-122"/>
                          <a:ea typeface="仿宋" panose="02010609060101010101" charset="-122"/>
                          <a:cs typeface="仿宋" panose="02010609060101010101" charset="-122"/>
                        </a:rPr>
                        <a:t>大变化</a:t>
                      </a:r>
                      <a:endParaRPr lang="zh-CN" altLang="en-US" sz="1400">
                        <a:latin typeface="仿宋" panose="02010609060101010101" charset="-122"/>
                        <a:ea typeface="仿宋" panose="02010609060101010101" charset="-122"/>
                        <a:cs typeface="仿宋" panose="02010609060101010101" charset="-122"/>
                      </a:endParaRPr>
                    </a:p>
                  </a:txBody>
                  <a:tcPr/>
                </a:tc>
                <a:tc>
                  <a:txBody>
                    <a:bodyPr/>
                    <a:p>
                      <a:pPr algn="ctr">
                        <a:buNone/>
                      </a:pPr>
                      <a:r>
                        <a:rPr lang="zh-CN" altLang="en-US" sz="1400">
                          <a:latin typeface="仿宋" panose="02010609060101010101" charset="-122"/>
                          <a:ea typeface="仿宋" panose="02010609060101010101" charset="-122"/>
                        </a:rPr>
                        <a:t>新《公司法》</a:t>
                      </a:r>
                      <a:endParaRPr lang="zh-CN" altLang="en-US" sz="1400">
                        <a:latin typeface="仿宋" panose="02010609060101010101" charset="-122"/>
                        <a:ea typeface="仿宋" panose="02010609060101010101" charset="-122"/>
                      </a:endParaRPr>
                    </a:p>
                  </a:txBody>
                  <a:tcPr/>
                </a:tc>
                <a:tc>
                  <a:txBody>
                    <a:bodyPr/>
                    <a:p>
                      <a:pPr algn="ctr">
                        <a:buNone/>
                      </a:pPr>
                      <a:r>
                        <a:rPr lang="zh-CN" altLang="en-US" sz="1400">
                          <a:latin typeface="仿宋" panose="02010609060101010101" charset="-122"/>
                          <a:ea typeface="仿宋" panose="02010609060101010101" charset="-122"/>
                        </a:rPr>
                        <a:t>修订解读</a:t>
                      </a:r>
                      <a:endParaRPr lang="zh-CN" altLang="en-US" sz="1400">
                        <a:latin typeface="仿宋" panose="02010609060101010101" charset="-122"/>
                        <a:ea typeface="仿宋" panose="02010609060101010101" charset="-122"/>
                      </a:endParaRPr>
                    </a:p>
                  </a:txBody>
                  <a:tcPr/>
                </a:tc>
              </a:tr>
              <a:tr h="1445895">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endParaRPr lang="en-US" altLang="zh-CN" sz="1400" b="1">
                        <a:solidFill>
                          <a:srgbClr val="981112"/>
                        </a:solidFill>
                        <a:latin typeface="仿宋" panose="02010609060101010101" charset="-122"/>
                        <a:ea typeface="仿宋" panose="02010609060101010101" charset="-122"/>
                      </a:endParaRPr>
                    </a:p>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13</a:t>
                      </a:r>
                      <a:r>
                        <a:rPr lang="zh-CN" altLang="en-US" sz="1400" b="1">
                          <a:solidFill>
                            <a:srgbClr val="981112"/>
                          </a:solidFill>
                          <a:latin typeface="仿宋" panose="02010609060101010101" charset="-122"/>
                          <a:ea typeface="仿宋" panose="02010609060101010101" charset="-122"/>
                        </a:rPr>
                        <a:t>、违法减资的赔偿责任</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endParaRPr sz="1200" b="1">
                        <a:solidFill>
                          <a:srgbClr val="981112"/>
                        </a:solidFill>
                        <a:latin typeface="仿宋" panose="02010609060101010101" charset="-122"/>
                        <a:ea typeface="仿宋" panose="02010609060101010101" charset="-122"/>
                        <a:cs typeface="仿宋" panose="02010609060101010101" charset="-122"/>
                      </a:endParaRPr>
                    </a:p>
                    <a:p>
                      <a:pPr algn="just">
                        <a:buNone/>
                      </a:pPr>
                      <a:endParaRPr sz="1200" b="1">
                        <a:solidFill>
                          <a:srgbClr val="981112"/>
                        </a:solidFill>
                        <a:latin typeface="仿宋" panose="02010609060101010101" charset="-122"/>
                        <a:ea typeface="仿宋" panose="02010609060101010101" charset="-122"/>
                        <a:cs typeface="仿宋" panose="02010609060101010101" charset="-122"/>
                      </a:endParaRPr>
                    </a:p>
                    <a:p>
                      <a:pPr algn="just">
                        <a:buNone/>
                      </a:pPr>
                      <a:r>
                        <a:rPr sz="1200" b="0">
                          <a:solidFill>
                            <a:schemeClr val="tx1"/>
                          </a:solidFill>
                          <a:latin typeface="仿宋" panose="02010609060101010101" charset="-122"/>
                          <a:ea typeface="仿宋" panose="02010609060101010101" charset="-122"/>
                          <a:cs typeface="仿宋" panose="02010609060101010101" charset="-122"/>
                        </a:rPr>
                        <a:t>第二百二十六条</a:t>
                      </a:r>
                      <a:r>
                        <a:rPr sz="1200" b="1">
                          <a:solidFill>
                            <a:srgbClr val="981112"/>
                          </a:solidFill>
                          <a:latin typeface="仿宋" panose="02010609060101010101" charset="-122"/>
                          <a:ea typeface="仿宋" panose="02010609060101010101" charset="-122"/>
                          <a:cs typeface="仿宋" panose="02010609060101010101" charset="-122"/>
                        </a:rPr>
                        <a:t> 违反本法规定减少注册资本的，股东应当退还其收到的资金，减免股东出资的应当恢复旧状;给公司造成损失的，股东及负有责任的董事、监事、高级管理人员应当承担赔偿责任。</a:t>
                      </a:r>
                      <a:endParaRPr sz="1200" b="1">
                        <a:solidFill>
                          <a:srgbClr val="981112"/>
                        </a:solidFill>
                        <a:latin typeface="仿宋" panose="02010609060101010101" charset="-122"/>
                        <a:ea typeface="仿宋" panose="02010609060101010101" charset="-122"/>
                        <a:cs typeface="仿宋" panose="02010609060101010101" charset="-122"/>
                      </a:endParaRPr>
                    </a:p>
                  </a:txBody>
                  <a:tcPr/>
                </a:tc>
                <a:tc>
                  <a:txBody>
                    <a:bodyPr/>
                    <a:p>
                      <a:pPr algn="just">
                        <a:buNone/>
                      </a:pPr>
                      <a:r>
                        <a:rPr lang="en-US" sz="1200">
                          <a:latin typeface="仿宋" panose="02010609060101010101" charset="-122"/>
                          <a:ea typeface="仿宋" panose="02010609060101010101" charset="-122"/>
                        </a:rPr>
                        <a:t>1</a:t>
                      </a:r>
                      <a:r>
                        <a:rPr lang="zh-CN" altLang="en-US" sz="1200">
                          <a:latin typeface="仿宋" panose="02010609060101010101" charset="-122"/>
                          <a:ea typeface="仿宋" panose="02010609060101010101" charset="-122"/>
                        </a:rPr>
                        <a:t>、</a:t>
                      </a:r>
                      <a:r>
                        <a:rPr sz="1200">
                          <a:latin typeface="仿宋" panose="02010609060101010101" charset="-122"/>
                          <a:ea typeface="仿宋" panose="02010609060101010101" charset="-122"/>
                        </a:rPr>
                        <a:t>该条系本次修订新增的条款。实践中，公司仅在报纸上刊登减资公告，未直接通知已知债权人的情形较为多见，这种行为一般会被法院认定为违法减资。</a:t>
                      </a:r>
                      <a:endParaRPr sz="1200">
                        <a:latin typeface="仿宋" panose="02010609060101010101" charset="-122"/>
                        <a:ea typeface="仿宋" panose="02010609060101010101" charset="-122"/>
                      </a:endParaRPr>
                    </a:p>
                    <a:p>
                      <a:pPr algn="just">
                        <a:buNone/>
                      </a:pPr>
                      <a:r>
                        <a:rPr lang="en-US" sz="1200">
                          <a:latin typeface="仿宋" panose="02010609060101010101" charset="-122"/>
                          <a:ea typeface="仿宋" panose="02010609060101010101" charset="-122"/>
                        </a:rPr>
                        <a:t>2</a:t>
                      </a:r>
                      <a:r>
                        <a:rPr lang="zh-CN" altLang="en-US" sz="1200">
                          <a:latin typeface="仿宋" panose="02010609060101010101" charset="-122"/>
                          <a:ea typeface="仿宋" panose="02010609060101010101" charset="-122"/>
                        </a:rPr>
                        <a:t>、</a:t>
                      </a:r>
                      <a:r>
                        <a:rPr sz="1200">
                          <a:latin typeface="仿宋" panose="02010609060101010101" charset="-122"/>
                          <a:ea typeface="仿宋" panose="02010609060101010101" charset="-122"/>
                        </a:rPr>
                        <a:t>根据新公司法第二百二十六条的规定，股东及负有责任的董事、监事、高级管理人员应承担赔偿责任。</a:t>
                      </a:r>
                      <a:endParaRPr lang="zh-CN" altLang="en-US" sz="1200">
                        <a:latin typeface="仿宋" panose="02010609060101010101" charset="-122"/>
                        <a:ea typeface="仿宋" panose="02010609060101010101" charset="-122"/>
                      </a:endParaRPr>
                    </a:p>
                  </a:txBody>
                  <a:tcPr/>
                </a:tc>
              </a:tr>
              <a:tr h="1445260">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14</a:t>
                      </a:r>
                      <a:r>
                        <a:rPr lang="zh-CN" altLang="en-US" sz="1400" b="1">
                          <a:solidFill>
                            <a:srgbClr val="981112"/>
                          </a:solidFill>
                          <a:latin typeface="仿宋" panose="02010609060101010101" charset="-122"/>
                          <a:ea typeface="仿宋" panose="02010609060101010101" charset="-122"/>
                        </a:rPr>
                        <a:t>、违反清算义务的赔偿责任</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r>
                        <a:rPr sz="1200">
                          <a:latin typeface="仿宋" panose="02010609060101010101" charset="-122"/>
                          <a:ea typeface="仿宋" panose="02010609060101010101" charset="-122"/>
                          <a:cs typeface="仿宋" panose="02010609060101010101" charset="-122"/>
                        </a:rPr>
                        <a:t>第二百三十二条 公司因本法第二百二十九条第一款第一项、第二项、第四项、第五项规定而解散的，应当清算。</a:t>
                      </a:r>
                      <a:r>
                        <a:rPr sz="1200" b="1">
                          <a:solidFill>
                            <a:srgbClr val="981112"/>
                          </a:solidFill>
                          <a:latin typeface="仿宋" panose="02010609060101010101" charset="-122"/>
                          <a:ea typeface="仿宋" panose="02010609060101010101" charset="-122"/>
                          <a:cs typeface="仿宋" panose="02010609060101010101" charset="-122"/>
                        </a:rPr>
                        <a:t>董事为公司清算义务人</a:t>
                      </a:r>
                      <a:r>
                        <a:rPr sz="1200">
                          <a:latin typeface="仿宋" panose="02010609060101010101" charset="-122"/>
                          <a:ea typeface="仿宋" panose="02010609060101010101" charset="-122"/>
                          <a:cs typeface="仿宋" panose="02010609060101010101" charset="-122"/>
                        </a:rPr>
                        <a:t>，应当在解散事由出现之日起十五日内组成清算组进行清算</a:t>
                      </a:r>
                      <a:r>
                        <a:rPr lang="zh-CN" sz="1200">
                          <a:latin typeface="仿宋" panose="02010609060101010101" charset="-122"/>
                          <a:ea typeface="仿宋" panose="02010609060101010101" charset="-122"/>
                          <a:cs typeface="仿宋" panose="02010609060101010101" charset="-122"/>
                        </a:rPr>
                        <a:t>。</a:t>
                      </a:r>
                      <a:endParaRPr sz="1200">
                        <a:latin typeface="仿宋" panose="02010609060101010101" charset="-122"/>
                        <a:ea typeface="仿宋" panose="02010609060101010101" charset="-122"/>
                        <a:cs typeface="仿宋" panose="02010609060101010101" charset="-122"/>
                      </a:endParaRPr>
                    </a:p>
                    <a:p>
                      <a:pPr algn="just">
                        <a:buNone/>
                      </a:pPr>
                      <a:r>
                        <a:rPr sz="1200" b="1">
                          <a:solidFill>
                            <a:srgbClr val="981112"/>
                          </a:solidFill>
                          <a:latin typeface="仿宋" panose="02010609060101010101" charset="-122"/>
                          <a:ea typeface="仿宋" panose="02010609060101010101" charset="-122"/>
                          <a:cs typeface="仿宋" panose="02010609060101010101" charset="-122"/>
                        </a:rPr>
                        <a:t>清算组由董事组成，</a:t>
                      </a:r>
                      <a:r>
                        <a:rPr sz="1200">
                          <a:latin typeface="仿宋" panose="02010609060101010101" charset="-122"/>
                          <a:ea typeface="仿宋" panose="02010609060101010101" charset="-122"/>
                          <a:cs typeface="仿宋" panose="02010609060101010101" charset="-122"/>
                        </a:rPr>
                        <a:t>但是公司章程另有规定或者股东会决议另选他人的除外。</a:t>
                      </a:r>
                      <a:endParaRPr sz="1200">
                        <a:latin typeface="仿宋" panose="02010609060101010101" charset="-122"/>
                        <a:ea typeface="仿宋" panose="02010609060101010101" charset="-122"/>
                        <a:cs typeface="仿宋" panose="02010609060101010101" charset="-122"/>
                      </a:endParaRPr>
                    </a:p>
                    <a:p>
                      <a:pPr algn="just">
                        <a:buNone/>
                      </a:pPr>
                      <a:r>
                        <a:rPr sz="1200" b="1">
                          <a:solidFill>
                            <a:srgbClr val="981112"/>
                          </a:solidFill>
                          <a:latin typeface="仿宋" panose="02010609060101010101" charset="-122"/>
                          <a:ea typeface="仿宋" panose="02010609060101010101" charset="-122"/>
                          <a:cs typeface="仿宋" panose="02010609060101010101" charset="-122"/>
                        </a:rPr>
                        <a:t>清算义务人未及时履行清算义务，给公司或者债权人造成损失的，应当承担赔偿责任。</a:t>
                      </a:r>
                      <a:endParaRPr sz="1200" b="1">
                        <a:solidFill>
                          <a:srgbClr val="981112"/>
                        </a:solidFill>
                        <a:latin typeface="仿宋" panose="02010609060101010101" charset="-122"/>
                        <a:ea typeface="仿宋" panose="02010609060101010101" charset="-122"/>
                        <a:cs typeface="仿宋" panose="02010609060101010101" charset="-122"/>
                      </a:endParaRPr>
                    </a:p>
                  </a:txBody>
                  <a:tcPr/>
                </a:tc>
                <a:tc>
                  <a:txBody>
                    <a:bodyPr/>
                    <a:p>
                      <a:pPr algn="just">
                        <a:buNone/>
                      </a:pPr>
                      <a:endParaRPr lang="en-US" sz="1200">
                        <a:latin typeface="仿宋" panose="02010609060101010101" charset="-122"/>
                        <a:ea typeface="仿宋" panose="02010609060101010101" charset="-122"/>
                        <a:cs typeface="仿宋" panose="02010609060101010101" charset="-122"/>
                      </a:endParaRPr>
                    </a:p>
                    <a:p>
                      <a:pPr algn="just">
                        <a:buNone/>
                      </a:pPr>
                      <a:r>
                        <a:rPr lang="en-US" sz="1200">
                          <a:latin typeface="仿宋" panose="02010609060101010101" charset="-122"/>
                          <a:ea typeface="仿宋" panose="02010609060101010101" charset="-122"/>
                          <a:cs typeface="仿宋" panose="02010609060101010101" charset="-122"/>
                        </a:rPr>
                        <a:t>1</a:t>
                      </a:r>
                      <a:r>
                        <a:rPr lang="zh-CN" altLang="en-US" sz="1200">
                          <a:latin typeface="仿宋" panose="02010609060101010101" charset="-122"/>
                          <a:ea typeface="仿宋" panose="02010609060101010101" charset="-122"/>
                          <a:cs typeface="仿宋" panose="02010609060101010101" charset="-122"/>
                        </a:rPr>
                        <a:t>、</a:t>
                      </a:r>
                      <a:r>
                        <a:rPr sz="1200">
                          <a:latin typeface="仿宋" panose="02010609060101010101" charset="-122"/>
                          <a:ea typeface="仿宋" panose="02010609060101010101" charset="-122"/>
                          <a:cs typeface="仿宋" panose="02010609060101010101" charset="-122"/>
                        </a:rPr>
                        <a:t>新公司法明确董事是清算义务人，有责任推动清算组的组成，旨在解决公司出现解散事由后久久不启动清算的问题。</a:t>
                      </a:r>
                      <a:endParaRPr sz="1200">
                        <a:latin typeface="仿宋" panose="02010609060101010101" charset="-122"/>
                        <a:ea typeface="仿宋" panose="02010609060101010101" charset="-122"/>
                        <a:cs typeface="仿宋" panose="02010609060101010101" charset="-122"/>
                      </a:endParaRPr>
                    </a:p>
                    <a:p>
                      <a:pPr algn="just">
                        <a:buNone/>
                      </a:pPr>
                      <a:r>
                        <a:rPr lang="en-US" sz="1200">
                          <a:latin typeface="仿宋" panose="02010609060101010101" charset="-122"/>
                          <a:ea typeface="仿宋" panose="02010609060101010101" charset="-122"/>
                          <a:cs typeface="仿宋" panose="02010609060101010101" charset="-122"/>
                        </a:rPr>
                        <a:t>2</a:t>
                      </a:r>
                      <a:r>
                        <a:rPr lang="zh-CN" altLang="en-US" sz="1200">
                          <a:latin typeface="仿宋" panose="02010609060101010101" charset="-122"/>
                          <a:ea typeface="仿宋" panose="02010609060101010101" charset="-122"/>
                          <a:cs typeface="仿宋" panose="02010609060101010101" charset="-122"/>
                        </a:rPr>
                        <a:t>、</a:t>
                      </a:r>
                      <a:r>
                        <a:rPr sz="1200">
                          <a:latin typeface="仿宋" panose="02010609060101010101" charset="-122"/>
                          <a:ea typeface="仿宋" panose="02010609060101010101" charset="-122"/>
                          <a:cs typeface="仿宋" panose="02010609060101010101" charset="-122"/>
                        </a:rPr>
                        <a:t>明确有限责任公司和股份有限公司的清算组成员均为董事，有利于清算程序有序高效进行。</a:t>
                      </a:r>
                      <a:endParaRPr sz="1200">
                        <a:latin typeface="仿宋" panose="02010609060101010101" charset="-122"/>
                        <a:ea typeface="仿宋" panose="02010609060101010101" charset="-122"/>
                        <a:cs typeface="仿宋" panose="02010609060101010101" charset="-122"/>
                      </a:endParaRPr>
                    </a:p>
                  </a:txBody>
                  <a:tcPr/>
                </a:tc>
              </a:tr>
              <a:tr h="1445895">
                <a:tc>
                  <a:txBody>
                    <a:bodyPr/>
                    <a:p>
                      <a:pPr algn="l">
                        <a:buNone/>
                      </a:pPr>
                      <a:endParaRPr lang="en-US" altLang="zh-CN" sz="1400" b="1">
                        <a:solidFill>
                          <a:srgbClr val="981112"/>
                        </a:solidFill>
                        <a:latin typeface="仿宋" panose="02010609060101010101" charset="-122"/>
                        <a:ea typeface="仿宋" panose="02010609060101010101" charset="-122"/>
                      </a:endParaRPr>
                    </a:p>
                    <a:p>
                      <a:pPr algn="l">
                        <a:buNone/>
                      </a:pPr>
                      <a:endParaRPr lang="en-US" altLang="zh-CN" sz="1400" b="1">
                        <a:solidFill>
                          <a:srgbClr val="981112"/>
                        </a:solidFill>
                        <a:latin typeface="仿宋" panose="02010609060101010101" charset="-122"/>
                        <a:ea typeface="仿宋" panose="02010609060101010101" charset="-122"/>
                      </a:endParaRPr>
                    </a:p>
                    <a:p>
                      <a:pPr algn="l">
                        <a:buNone/>
                      </a:pPr>
                      <a:endParaRPr lang="en-US" altLang="zh-CN" sz="1400" b="1">
                        <a:solidFill>
                          <a:srgbClr val="981112"/>
                        </a:solidFill>
                        <a:latin typeface="仿宋" panose="02010609060101010101" charset="-122"/>
                        <a:ea typeface="仿宋" panose="02010609060101010101" charset="-122"/>
                      </a:endParaRPr>
                    </a:p>
                    <a:p>
                      <a:pPr algn="l">
                        <a:buNone/>
                      </a:pPr>
                      <a:r>
                        <a:rPr lang="en-US" altLang="zh-CN" sz="1400" b="1">
                          <a:solidFill>
                            <a:srgbClr val="981112"/>
                          </a:solidFill>
                          <a:latin typeface="仿宋" panose="02010609060101010101" charset="-122"/>
                          <a:ea typeface="仿宋" panose="02010609060101010101" charset="-122"/>
                        </a:rPr>
                        <a:t>15</a:t>
                      </a:r>
                      <a:r>
                        <a:rPr lang="zh-CN" altLang="en-US" sz="1400" b="1">
                          <a:solidFill>
                            <a:srgbClr val="981112"/>
                          </a:solidFill>
                          <a:latin typeface="仿宋" panose="02010609060101010101" charset="-122"/>
                          <a:ea typeface="仿宋" panose="02010609060101010101" charset="-122"/>
                        </a:rPr>
                        <a:t>、“影子董事”的赔偿责任</a:t>
                      </a:r>
                      <a:endParaRPr lang="zh-CN" altLang="en-US" sz="1400" b="1">
                        <a:solidFill>
                          <a:srgbClr val="981112"/>
                        </a:solidFill>
                        <a:latin typeface="仿宋" panose="02010609060101010101" charset="-122"/>
                        <a:ea typeface="仿宋" panose="02010609060101010101" charset="-122"/>
                      </a:endParaRPr>
                    </a:p>
                  </a:txBody>
                  <a:tcPr/>
                </a:tc>
                <a:tc>
                  <a:txBody>
                    <a:bodyPr/>
                    <a:p>
                      <a:pPr algn="just">
                        <a:buNone/>
                      </a:pPr>
                      <a:endParaRPr sz="1200">
                        <a:latin typeface="仿宋" panose="02010609060101010101" charset="-122"/>
                        <a:ea typeface="仿宋" panose="02010609060101010101" charset="-122"/>
                        <a:cs typeface="仿宋" panose="02010609060101010101" charset="-122"/>
                      </a:endParaRPr>
                    </a:p>
                    <a:p>
                      <a:pPr algn="just">
                        <a:buNone/>
                      </a:pPr>
                      <a:endParaRPr sz="1200">
                        <a:latin typeface="仿宋" panose="02010609060101010101" charset="-122"/>
                        <a:ea typeface="仿宋" panose="02010609060101010101" charset="-122"/>
                        <a:cs typeface="仿宋" panose="02010609060101010101" charset="-122"/>
                      </a:endParaRPr>
                    </a:p>
                    <a:p>
                      <a:pPr algn="just">
                        <a:buNone/>
                      </a:pPr>
                      <a:r>
                        <a:rPr sz="1200">
                          <a:latin typeface="仿宋" panose="02010609060101010101" charset="-122"/>
                          <a:ea typeface="仿宋" panose="02010609060101010101" charset="-122"/>
                          <a:cs typeface="仿宋" panose="02010609060101010101" charset="-122"/>
                        </a:rPr>
                        <a:t>第一百九十二条</a:t>
                      </a:r>
                      <a:r>
                        <a:rPr lang="zh-CN" altLang="en-US" sz="1200" b="1">
                          <a:solidFill>
                            <a:srgbClr val="981112"/>
                          </a:solidFill>
                          <a:latin typeface="仿宋" panose="02010609060101010101" charset="-122"/>
                          <a:ea typeface="仿宋" panose="02010609060101010101" charset="-122"/>
                          <a:cs typeface="仿宋" panose="02010609060101010101" charset="-122"/>
                        </a:rPr>
                        <a:t> 公司的控股股东、实际控制人指示董事、高级管理人员从事损害公司或者股东利益的行为的，与该董事、高级管理</a:t>
                      </a:r>
                      <a:endParaRPr lang="zh-CN" altLang="en-US" sz="1200" b="1">
                        <a:solidFill>
                          <a:srgbClr val="981112"/>
                        </a:solidFill>
                        <a:latin typeface="仿宋" panose="02010609060101010101" charset="-122"/>
                        <a:ea typeface="仿宋" panose="02010609060101010101" charset="-122"/>
                        <a:cs typeface="仿宋" panose="02010609060101010101" charset="-122"/>
                      </a:endParaRPr>
                    </a:p>
                    <a:p>
                      <a:pPr algn="just">
                        <a:buNone/>
                      </a:pPr>
                      <a:r>
                        <a:rPr sz="1200" b="1">
                          <a:solidFill>
                            <a:srgbClr val="981112"/>
                          </a:solidFill>
                          <a:latin typeface="仿宋" panose="02010609060101010101" charset="-122"/>
                          <a:ea typeface="仿宋" panose="02010609060101010101" charset="-122"/>
                          <a:cs typeface="仿宋" panose="02010609060101010101" charset="-122"/>
                        </a:rPr>
                        <a:t>人员</a:t>
                      </a:r>
                      <a:r>
                        <a:rPr lang="zh-CN" altLang="en-US" sz="1200" b="1">
                          <a:solidFill>
                            <a:srgbClr val="981112"/>
                          </a:solidFill>
                          <a:latin typeface="仿宋" panose="02010609060101010101" charset="-122"/>
                          <a:ea typeface="仿宋" panose="02010609060101010101" charset="-122"/>
                          <a:cs typeface="仿宋" panose="02010609060101010101" charset="-122"/>
                        </a:rPr>
                        <a:t>承担连带责任。</a:t>
                      </a:r>
                      <a:endParaRPr lang="zh-CN" altLang="en-US" sz="1200" b="1">
                        <a:solidFill>
                          <a:srgbClr val="981112"/>
                        </a:solidFill>
                        <a:latin typeface="仿宋" panose="02010609060101010101" charset="-122"/>
                        <a:ea typeface="仿宋" panose="02010609060101010101" charset="-122"/>
                        <a:cs typeface="仿宋" panose="02010609060101010101" charset="-122"/>
                      </a:endParaRPr>
                    </a:p>
                  </a:txBody>
                  <a:tcPr/>
                </a:tc>
                <a:tc>
                  <a:txBody>
                    <a:bodyPr/>
                    <a:p>
                      <a:pPr algn="just">
                        <a:buNone/>
                      </a:pPr>
                      <a:r>
                        <a:rPr lang="en-US" altLang="zh-CN" sz="1200">
                          <a:latin typeface="仿宋" panose="02010609060101010101" charset="-122"/>
                          <a:ea typeface="仿宋" panose="02010609060101010101" charset="-122"/>
                        </a:rPr>
                        <a:t>1</a:t>
                      </a:r>
                      <a:r>
                        <a:rPr lang="zh-CN" altLang="en-US" sz="1200">
                          <a:latin typeface="仿宋" panose="02010609060101010101" charset="-122"/>
                          <a:ea typeface="仿宋" panose="02010609060101010101" charset="-122"/>
                        </a:rPr>
                        <a:t>、该条系本次修订新增的条款。新公司法要求董事和高级管理人员独立合规履职，不得受控股股东、实际控制人指示从事损害公司或其他股东利益行为，否则应与控股股东或实际控制人承担连带责任。</a:t>
                      </a:r>
                      <a:endParaRPr lang="zh-CN" altLang="en-US" sz="1200">
                        <a:latin typeface="仿宋" panose="02010609060101010101" charset="-122"/>
                        <a:ea typeface="仿宋" panose="02010609060101010101" charset="-122"/>
                      </a:endParaRPr>
                    </a:p>
                    <a:p>
                      <a:pPr algn="just">
                        <a:buNone/>
                      </a:pPr>
                      <a:r>
                        <a:rPr lang="en-US" altLang="zh-CN" sz="1200">
                          <a:latin typeface="仿宋" panose="02010609060101010101" charset="-122"/>
                          <a:ea typeface="仿宋" panose="02010609060101010101" charset="-122"/>
                        </a:rPr>
                        <a:t>2</a:t>
                      </a:r>
                      <a:r>
                        <a:rPr lang="zh-CN" altLang="en-US" sz="1200">
                          <a:latin typeface="仿宋" panose="02010609060101010101" charset="-122"/>
                          <a:ea typeface="仿宋" panose="02010609060101010101" charset="-122"/>
                        </a:rPr>
                        <a:t>、可以预见，今后“影子董事”不再有逃避法律责任的空间。</a:t>
                      </a:r>
                      <a:endParaRPr lang="zh-CN" altLang="en-US" sz="1200">
                        <a:latin typeface="仿宋" panose="02010609060101010101" charset="-122"/>
                        <a:ea typeface="仿宋" panose="02010609060101010101" charset="-122"/>
                      </a:endParaRPr>
                    </a:p>
                  </a:txBody>
                  <a:tcPr/>
                </a:tc>
              </a:tr>
            </a:tbl>
          </a:graphicData>
        </a:graphic>
      </p:graphicFrame>
    </p:spTree>
  </p:cSld>
  <p:clrMapOvr>
    <a:masterClrMapping/>
  </p:clrMapOvr>
  <p:transition/>
  <p:timing>
    <p:tnLst>
      <p:par>
        <p:cTn id="1" dur="indefinite" restart="never" nodeType="tmRoot"/>
      </p:par>
    </p:tnLst>
    <p:bldLst>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0070" y="0"/>
            <a:ext cx="9090660" cy="6858000"/>
          </a:xfrm>
          <a:prstGeom prst="rect">
            <a:avLst/>
          </a:prstGeom>
          <a:solidFill>
            <a:srgbClr val="981112"/>
          </a:solidFill>
          <a:ln>
            <a:solidFill>
              <a:srgbClr val="9811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862705" y="1772920"/>
            <a:ext cx="7407910" cy="3060065"/>
            <a:chOff x="5867400" y="2743200"/>
            <a:chExt cx="4589051" cy="2415185"/>
          </a:xfrm>
        </p:grpSpPr>
        <p:sp>
          <p:nvSpPr>
            <p:cNvPr id="5" name="图文框 4"/>
            <p:cNvSpPr/>
            <p:nvPr/>
          </p:nvSpPr>
          <p:spPr>
            <a:xfrm>
              <a:off x="5867400" y="2743200"/>
              <a:ext cx="4589051" cy="2377065"/>
            </a:xfrm>
            <a:prstGeom prst="frame">
              <a:avLst>
                <a:gd name="adj1" fmla="val 53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6090441" y="2767257"/>
              <a:ext cx="4270028" cy="2391128"/>
            </a:xfrm>
            <a:prstGeom prst="rect">
              <a:avLst/>
            </a:prstGeom>
            <a:noFill/>
          </p:spPr>
          <p:txBody>
            <a:bodyPr wrap="square" rtlCol="0">
              <a:noAutofit/>
            </a:bodyPr>
            <a:lstStyle/>
            <a:p>
              <a:pPr algn="ctr"/>
              <a:endParaRPr lang="zh-CN" altLang="en-US" sz="4800" b="1" dirty="0">
                <a:solidFill>
                  <a:schemeClr val="bg1"/>
                </a:solidFill>
                <a:latin typeface="微软雅黑" panose="020B0503020204020204" pitchFamily="34" charset="-122"/>
                <a:ea typeface="微软雅黑" panose="020B0503020204020204" pitchFamily="34" charset="-122"/>
              </a:endParaRPr>
            </a:p>
            <a:p>
              <a:pPr algn="ctr"/>
              <a:r>
                <a:rPr lang="zh-CN" altLang="en-US" sz="4800" b="1" dirty="0">
                  <a:solidFill>
                    <a:schemeClr val="bg1"/>
                  </a:solidFill>
                  <a:latin typeface="微软雅黑" panose="020B0503020204020204" pitchFamily="34" charset="-122"/>
                  <a:ea typeface="微软雅黑" panose="020B0503020204020204" pitchFamily="34" charset="-122"/>
                </a:rPr>
                <a:t>反洗钱小课堂</a:t>
              </a:r>
              <a:endParaRPr lang="zh-CN" altLang="en-US" sz="4800" b="1" dirty="0">
                <a:solidFill>
                  <a:schemeClr val="bg1"/>
                </a:solidFill>
                <a:latin typeface="微软雅黑" panose="020B0503020204020204" pitchFamily="34" charset="-122"/>
                <a:ea typeface="微软雅黑" panose="020B0503020204020204" pitchFamily="34" charset="-122"/>
              </a:endParaRPr>
            </a:p>
            <a:p>
              <a:pPr algn="ctr"/>
              <a:r>
                <a:rPr lang="en-US" altLang="zh-CN" sz="2800" b="1" dirty="0">
                  <a:solidFill>
                    <a:schemeClr val="bg1"/>
                  </a:solidFill>
                  <a:latin typeface="微软雅黑" panose="020B0503020204020204" pitchFamily="34" charset="-122"/>
                  <a:ea typeface="微软雅黑" panose="020B0503020204020204" pitchFamily="34" charset="-122"/>
                </a:rPr>
                <a:t>--2024年9月份反洗钱处罚信息汇总</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118139" y="764345"/>
            <a:ext cx="4248472" cy="829945"/>
          </a:xfrm>
          <a:prstGeom prst="rect">
            <a:avLst/>
          </a:prstGeom>
          <a:noFill/>
        </p:spPr>
        <p:txBody>
          <a:bodyPr wrap="square" rtlCol="0">
            <a:spAutoFit/>
            <a:scene3d>
              <a:camera prst="orthographicFront"/>
              <a:lightRig rig="threePt" dir="t"/>
            </a:scene3d>
          </a:bodyPr>
          <a:lstStyle/>
          <a:p>
            <a:r>
              <a:rPr lang="zh-CN" altLang="en-US" sz="4800" b="1" dirty="0">
                <a:solidFill>
                  <a:srgbClr val="981112"/>
                </a:solidFill>
                <a:latin typeface="微软雅黑" panose="020B0503020204020204" pitchFamily="34" charset="-122"/>
                <a:ea typeface="微软雅黑" panose="020B0503020204020204" pitchFamily="34" charset="-122"/>
              </a:rPr>
              <a:t>PART 0</a:t>
            </a:r>
            <a:r>
              <a:rPr lang="en-US" altLang="zh-CN" sz="4800" b="1" dirty="0">
                <a:solidFill>
                  <a:srgbClr val="981112"/>
                </a:solidFill>
                <a:latin typeface="微软雅黑" panose="020B0503020204020204" pitchFamily="34" charset="-122"/>
                <a:ea typeface="微软雅黑" panose="020B0503020204020204" pitchFamily="34" charset="-122"/>
              </a:rPr>
              <a:t>2</a:t>
            </a:r>
            <a:endParaRPr lang="en-US" altLang="zh-CN" sz="4800" b="1" dirty="0">
              <a:solidFill>
                <a:srgbClr val="981112"/>
              </a:solidFill>
              <a:latin typeface="微软雅黑" panose="020B0503020204020204" pitchFamily="34" charset="-122"/>
              <a:ea typeface="微软雅黑" panose="020B0503020204020204" pitchFamily="34" charset="-122"/>
            </a:endParaRPr>
          </a:p>
        </p:txBody>
      </p:sp>
      <p:sp>
        <p:nvSpPr>
          <p:cNvPr id="12" name="矩形 11"/>
          <p:cNvSpPr/>
          <p:nvPr/>
        </p:nvSpPr>
        <p:spPr>
          <a:xfrm>
            <a:off x="-25400" y="2060575"/>
            <a:ext cx="3125470" cy="3895725"/>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p>
            <a:pPr algn="ctr"/>
            <a:endParaRPr lang="zh-CN" altLang="en-US" sz="2400" dirty="0"/>
          </a:p>
        </p:txBody>
      </p:sp>
      <p:pic>
        <p:nvPicPr>
          <p:cNvPr id="10" name="图片 9" descr="微信图片_20240105165339"/>
          <p:cNvPicPr>
            <a:picLocks noChangeAspect="1"/>
          </p:cNvPicPr>
          <p:nvPr/>
        </p:nvPicPr>
        <p:blipFill>
          <a:blip r:embed="rId2"/>
          <a:stretch>
            <a:fillRect/>
          </a:stretch>
        </p:blipFill>
        <p:spPr>
          <a:xfrm>
            <a:off x="9477375" y="0"/>
            <a:ext cx="2712720" cy="620395"/>
          </a:xfrm>
          <a:prstGeom prst="rect">
            <a:avLst/>
          </a:prstGeom>
        </p:spPr>
      </p:pic>
      <p:sp>
        <p:nvSpPr>
          <p:cNvPr id="11" name="文本框 10"/>
          <p:cNvSpPr txBox="1"/>
          <p:nvPr/>
        </p:nvSpPr>
        <p:spPr>
          <a:xfrm>
            <a:off x="306070" y="6309360"/>
            <a:ext cx="2794000" cy="59118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依法合规</a:t>
            </a:r>
            <a:r>
              <a:rPr lang="en-US" altLang="zh-CN"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 </a:t>
            </a:r>
            <a:r>
              <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rPr>
              <a:t>行稳致远</a:t>
            </a:r>
            <a:endParaRPr lang="zh-CN" altLang="en-US" sz="2400">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cs typeface="华文楷体" panose="02010600040101010101" charset="-122"/>
              <a:sym typeface="WPS灵秀黑"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64.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65.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66.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67.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68.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69.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71.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72.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73.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74.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75.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76.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77.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78.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79.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81.xml><?xml version="1.0" encoding="utf-8"?>
<p:tagLst xmlns:p="http://schemas.openxmlformats.org/presentationml/2006/main">
  <p:tag name="KSO_WM_DIAGRAM_VIRTUALLY_FRAME" val="{&quot;height&quot;:343.5470078740157,&quot;left&quot;:137.90259842519686,&quot;top&quot;:122.5820472440945,&quot;width&quot;:684.0697637795276}"/>
</p:tagLst>
</file>

<file path=ppt/tags/tag82.xml><?xml version="1.0" encoding="utf-8"?>
<p:tagLst xmlns:p="http://schemas.openxmlformats.org/presentationml/2006/main">
  <p:tag name="TABLE_ENDDRAG_ORIGIN_RECT" val="905*420"/>
  <p:tag name="TABLE_ENDDRAG_RECT" val="49*88*905*420"/>
</p:tagLst>
</file>

<file path=ppt/tags/tag83.xml><?xml version="1.0" encoding="utf-8"?>
<p:tagLst xmlns:p="http://schemas.openxmlformats.org/presentationml/2006/main">
  <p:tag name="TABLE_ENDDRAG_ORIGIN_RECT" val="821*361"/>
  <p:tag name="TABLE_ENDDRAG_RECT" val="32*99*821*361"/>
</p:tagLst>
</file>

<file path=ppt/tags/tag84.xml><?xml version="1.0" encoding="utf-8"?>
<p:tagLst xmlns:p="http://schemas.openxmlformats.org/presentationml/2006/main">
  <p:tag name="TABLE_ENDDRAG_ORIGIN_RECT" val="828*380"/>
  <p:tag name="TABLE_ENDDRAG_RECT" val="43*116*828*380"/>
</p:tagLst>
</file>

<file path=ppt/tags/tag85.xml><?xml version="1.0" encoding="utf-8"?>
<p:tagLst xmlns:p="http://schemas.openxmlformats.org/presentationml/2006/main">
  <p:tag name="TABLE_ENDDRAG_ORIGIN_RECT" val="765*413"/>
  <p:tag name="TABLE_ENDDRAG_RECT" val="26*88*765*413"/>
</p:tagLst>
</file>

<file path=ppt/tags/tag86.xml><?xml version="1.0" encoding="utf-8"?>
<p:tagLst xmlns:p="http://schemas.openxmlformats.org/presentationml/2006/main">
  <p:tag name="TABLE_ENDDRAG_ORIGIN_RECT" val="793*393"/>
  <p:tag name="TABLE_ENDDRAG_RECT" val="43*99*793*393"/>
</p:tagLst>
</file>

<file path=ppt/tags/tag87.xml><?xml version="1.0" encoding="utf-8"?>
<p:tagLst xmlns:p="http://schemas.openxmlformats.org/presentationml/2006/main">
  <p:tag name="TABLE_ENDDRAG_ORIGIN_RECT" val="731*331"/>
  <p:tag name="TABLE_ENDDRAG_RECT" val="97*119*731*331"/>
</p:tagLst>
</file>

<file path=ppt/tags/tag88.xml><?xml version="1.0" encoding="utf-8"?>
<p:tagLst xmlns:p="http://schemas.openxmlformats.org/presentationml/2006/main">
  <p:tag name="TABLE_ENDDRAG_ORIGIN_RECT" val="887*363"/>
  <p:tag name="TABLE_ENDDRAG_RECT" val="32*111*887*363"/>
</p:tagLst>
</file>

<file path=ppt/tags/tag89.xml><?xml version="1.0" encoding="utf-8"?>
<p:tagLst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ISPRING_RESOURCE_PATHS_HASH_PRESENTER" val="e1184fcc78e48aa986822a932b34ae6db6436f"/>
  <p:tag name="commondata" val="eyJoZGlkIjoiZTAwNzliNzUzOTFlYmZkM2VlZDE2Yjc5YjM1MWFkZmI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6144</Words>
  <Application>WPS 演示</Application>
  <PresentationFormat>自定义</PresentationFormat>
  <Paragraphs>465</Paragraphs>
  <Slides>15</Slides>
  <Notes>1</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15</vt:i4>
      </vt:variant>
    </vt:vector>
  </HeadingPairs>
  <TitlesOfParts>
    <vt:vector size="34" baseType="lpstr">
      <vt:lpstr>Arial</vt:lpstr>
      <vt:lpstr>宋体</vt:lpstr>
      <vt:lpstr>Wingdings</vt:lpstr>
      <vt:lpstr>微软雅黑</vt:lpstr>
      <vt:lpstr>Wingdings</vt:lpstr>
      <vt:lpstr>方正正黑简体</vt:lpstr>
      <vt:lpstr>黑体</vt:lpstr>
      <vt:lpstr>华文楷体</vt:lpstr>
      <vt:lpstr>WPS灵秀黑</vt:lpstr>
      <vt:lpstr>华文黑体</vt:lpstr>
      <vt:lpstr>Open Sans Light</vt:lpstr>
      <vt:lpstr>仿宋</vt:lpstr>
      <vt:lpstr>Helvetica Neue</vt:lpstr>
      <vt:lpstr>Calibri</vt:lpstr>
      <vt:lpstr>Arial Unicode MS</vt:lpstr>
      <vt:lpstr>Times New Roman</vt:lpstr>
      <vt:lpstr>第一PPT，www.1ppt.com</vt:lpstr>
      <vt:lpstr>自定义设计方案</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绩效管理</dc:title>
  <dc:creator>第一PPT</dc:creator>
  <cp:keywords>www.1ppt.com</cp:keywords>
  <dc:description>www.1ppt.com</dc:description>
  <cp:lastModifiedBy>岳蓉</cp:lastModifiedBy>
  <cp:revision>145</cp:revision>
  <dcterms:created xsi:type="dcterms:W3CDTF">2016-06-16T11:19:00Z</dcterms:created>
  <dcterms:modified xsi:type="dcterms:W3CDTF">2024-10-21T02:24:26Z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6192E4EC27E54659906340DABF07E07B_13</vt:lpwstr>
  </property>
  <property fmtid="{D5CDD505-2E9C-101B-9397-08002B2CF9AE}" pid="3" name="KSOProductBuildVer">
    <vt:lpwstr>2052-12.1.0.18276</vt:lpwstr>
  </property>
</Properties>
</file>