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410" r:id="rId2"/>
    <p:sldId id="413" r:id="rId3"/>
    <p:sldId id="429" r:id="rId4"/>
    <p:sldId id="430" r:id="rId5"/>
    <p:sldId id="418" r:id="rId6"/>
    <p:sldId id="431" r:id="rId7"/>
    <p:sldId id="432" r:id="rId8"/>
    <p:sldId id="440" r:id="rId9"/>
    <p:sldId id="421" r:id="rId10"/>
    <p:sldId id="433" r:id="rId11"/>
    <p:sldId id="415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546" y="-96"/>
      </p:cViewPr>
      <p:guideLst>
        <p:guide orient="horz" pos="2162"/>
        <p:guide pos="383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2020-11-25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4.xml"/><Relationship Id="rId7" Type="http://schemas.openxmlformats.org/officeDocument/2006/relationships/image" Target="../media/image1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9.xml"/><Relationship Id="rId7" Type="http://schemas.openxmlformats.org/officeDocument/2006/relationships/image" Target="../media/image1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4.xml"/><Relationship Id="rId7" Type="http://schemas.openxmlformats.org/officeDocument/2006/relationships/image" Target="../media/image1.png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image" Target="../media/image2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1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0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3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2020-11-25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8a1a1ac2a9e757e764da73d5e28a02b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10021570" y="290830"/>
            <a:ext cx="1607820" cy="62611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8" cstate="hqprint"/>
          <a:srcRect/>
          <a:stretch>
            <a:fillRect/>
          </a:stretch>
        </p:blipFill>
        <p:spPr>
          <a:xfrm>
            <a:off x="0" y="0"/>
            <a:ext cx="1298028" cy="14478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6520180"/>
            <a:ext cx="12216130" cy="337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 userDrawn="1"/>
        </p:nvSpPr>
        <p:spPr>
          <a:xfrm>
            <a:off x="349250" y="6566535"/>
            <a:ext cx="336486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版权所有：山西三立期货经纪有限公司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8a1a1ac2a9e757e764da73d5e28a02b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10021570" y="290830"/>
            <a:ext cx="1607820" cy="62611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8" cstate="hqprint"/>
          <a:srcRect/>
          <a:stretch>
            <a:fillRect/>
          </a:stretch>
        </p:blipFill>
        <p:spPr>
          <a:xfrm>
            <a:off x="0" y="0"/>
            <a:ext cx="1298028" cy="14478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6520180"/>
            <a:ext cx="12216130" cy="337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 userDrawn="1"/>
        </p:nvSpPr>
        <p:spPr>
          <a:xfrm>
            <a:off x="349250" y="6566535"/>
            <a:ext cx="336486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版权所有：山西三立期货经纪有限公司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2020-11-25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6" name="图片 5" descr="8a1a1ac2a9e757e764da73d5e28a02b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10021570" y="290830"/>
            <a:ext cx="1607820" cy="62611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8" cstate="hqprint"/>
          <a:srcRect/>
          <a:stretch>
            <a:fillRect/>
          </a:stretch>
        </p:blipFill>
        <p:spPr>
          <a:xfrm>
            <a:off x="0" y="0"/>
            <a:ext cx="1298028" cy="14478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6520180"/>
            <a:ext cx="12216130" cy="337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349250" y="6566535"/>
            <a:ext cx="336486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版权所有：山西三立期货经纪有限公司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4520" y="1711960"/>
            <a:ext cx="10976610" cy="4544695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2020-11-25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5" name="图片 4" descr="8a1a1ac2a9e757e764da73d5e28a02b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0021570" y="290830"/>
            <a:ext cx="1607820" cy="62611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7" cstate="hqprint"/>
          <a:srcRect/>
          <a:stretch>
            <a:fillRect/>
          </a:stretch>
        </p:blipFill>
        <p:spPr>
          <a:xfrm>
            <a:off x="0" y="0"/>
            <a:ext cx="1298028" cy="14478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6520180"/>
            <a:ext cx="12216130" cy="337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 userDrawn="1"/>
        </p:nvSpPr>
        <p:spPr>
          <a:xfrm>
            <a:off x="349250" y="6566535"/>
            <a:ext cx="336486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版权所有：山西三立期货经纪有限公司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pPr/>
              <a:t>2020-11-25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pic>
        <p:nvPicPr>
          <p:cNvPr id="2" name="图片 1" descr="8a1a1ac2a9e757e764da73d5e28a02b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10021570" y="290830"/>
            <a:ext cx="1607820" cy="62611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9" cstate="hqprint"/>
          <a:srcRect/>
          <a:stretch>
            <a:fillRect/>
          </a:stretch>
        </p:blipFill>
        <p:spPr>
          <a:xfrm>
            <a:off x="0" y="0"/>
            <a:ext cx="1298028" cy="14478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6520180"/>
            <a:ext cx="12216130" cy="337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349250" y="6566535"/>
            <a:ext cx="336486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>
                <a:solidFill>
                  <a:schemeClr val="bg1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版权所有：山西三立期货经纪有限公司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2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3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4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custDataLst>
      <p:tags r:id="rId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baike.so.com/doc/5421517-5659698.html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hqprint"/>
          <a:srcRect/>
          <a:stretch>
            <a:fillRect/>
          </a:stretch>
        </p:blipFill>
        <p:spPr>
          <a:xfrm>
            <a:off x="3785707" y="1"/>
            <a:ext cx="8406293" cy="5014452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1049655" y="5015230"/>
            <a:ext cx="2054860" cy="832485"/>
          </a:xfrm>
          <a:prstGeom prst="roundRect">
            <a:avLst>
              <a:gd name="adj" fmla="val 50000"/>
            </a:avLst>
          </a:prstGeom>
          <a:solidFill>
            <a:srgbClr val="4E68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rPr>
              <a:t>结算风控部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5980" y="3903980"/>
            <a:ext cx="7091045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zh-CN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期货小知识：保证金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本框 42"/>
          <p:cNvSpPr txBox="1"/>
          <p:nvPr/>
        </p:nvSpPr>
        <p:spPr>
          <a:xfrm>
            <a:off x="714375" y="1229360"/>
            <a:ext cx="10645140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zh-CN" sz="2400" b="1" smtClean="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在某一期货合约的交易过程中，当出现下列情况时，交易所可以根据市场风险调整其交易保证金水平：</a:t>
            </a:r>
            <a:r>
              <a:rPr lang="en-US" altLang="zh-CN" sz="2400" b="1" smtClean="0">
                <a:latin typeface="+mn-ea"/>
                <a:cs typeface="+mn-ea"/>
                <a:sym typeface="+mn-ea"/>
              </a:rPr>
              <a:t/>
            </a:r>
            <a:br>
              <a:rPr lang="en-US" altLang="zh-CN" sz="2400" b="1" smtClean="0">
                <a:latin typeface="+mn-ea"/>
                <a:cs typeface="+mn-ea"/>
                <a:sym typeface="+mn-ea"/>
              </a:rPr>
            </a:br>
            <a:r>
              <a:rPr lang="zh-CN" altLang="zh-CN" sz="2400" b="1" smtClean="0">
                <a:latin typeface="+mn-ea"/>
                <a:cs typeface="+mn-ea"/>
                <a:sym typeface="+mn-ea"/>
              </a:rPr>
              <a:t>（一）持仓量达到一定的水平时；</a:t>
            </a:r>
            <a:r>
              <a:rPr lang="en-US" altLang="zh-CN" sz="2400" b="1" smtClean="0">
                <a:latin typeface="+mn-ea"/>
                <a:cs typeface="+mn-ea"/>
                <a:sym typeface="+mn-ea"/>
              </a:rPr>
              <a:t/>
            </a:r>
            <a:br>
              <a:rPr lang="en-US" altLang="zh-CN" sz="2400" b="1" smtClean="0">
                <a:latin typeface="+mn-ea"/>
                <a:cs typeface="+mn-ea"/>
                <a:sym typeface="+mn-ea"/>
              </a:rPr>
            </a:br>
            <a:r>
              <a:rPr lang="zh-CN" altLang="zh-CN" sz="2400" b="1" smtClean="0">
                <a:latin typeface="+mn-ea"/>
                <a:cs typeface="+mn-ea"/>
                <a:sym typeface="+mn-ea"/>
              </a:rPr>
              <a:t>（二）临近交割期时；</a:t>
            </a:r>
            <a:r>
              <a:rPr lang="en-US" altLang="zh-CN" sz="2400" b="1" smtClean="0">
                <a:latin typeface="+mn-ea"/>
                <a:cs typeface="+mn-ea"/>
                <a:sym typeface="+mn-ea"/>
              </a:rPr>
              <a:t/>
            </a:r>
            <a:br>
              <a:rPr lang="en-US" altLang="zh-CN" sz="2400" b="1" smtClean="0">
                <a:latin typeface="+mn-ea"/>
                <a:cs typeface="+mn-ea"/>
                <a:sym typeface="+mn-ea"/>
              </a:rPr>
            </a:br>
            <a:r>
              <a:rPr lang="zh-CN" altLang="zh-CN" sz="2400" b="1" smtClean="0">
                <a:latin typeface="+mn-ea"/>
                <a:cs typeface="+mn-ea"/>
                <a:sym typeface="+mn-ea"/>
              </a:rPr>
              <a:t>（三）连续数个交易日的累计涨跌幅达到一定水平时；</a:t>
            </a:r>
            <a:r>
              <a:rPr lang="en-US" altLang="zh-CN" sz="2400" b="1" smtClean="0">
                <a:latin typeface="+mn-ea"/>
                <a:cs typeface="+mn-ea"/>
                <a:sym typeface="+mn-ea"/>
              </a:rPr>
              <a:t/>
            </a:r>
            <a:br>
              <a:rPr lang="en-US" altLang="zh-CN" sz="2400" b="1" smtClean="0">
                <a:latin typeface="+mn-ea"/>
                <a:cs typeface="+mn-ea"/>
                <a:sym typeface="+mn-ea"/>
              </a:rPr>
            </a:br>
            <a:r>
              <a:rPr lang="zh-CN" altLang="zh-CN" sz="2400" b="1" smtClean="0">
                <a:latin typeface="+mn-ea"/>
                <a:cs typeface="+mn-ea"/>
                <a:sym typeface="+mn-ea"/>
              </a:rPr>
              <a:t>（四）连续出现涨跌停板时；</a:t>
            </a:r>
            <a:r>
              <a:rPr lang="en-US" altLang="zh-CN" sz="2400" b="1" smtClean="0">
                <a:latin typeface="+mn-ea"/>
                <a:cs typeface="+mn-ea"/>
                <a:sym typeface="+mn-ea"/>
              </a:rPr>
              <a:t/>
            </a:r>
            <a:br>
              <a:rPr lang="en-US" altLang="zh-CN" sz="2400" b="1" smtClean="0">
                <a:latin typeface="+mn-ea"/>
                <a:cs typeface="+mn-ea"/>
                <a:sym typeface="+mn-ea"/>
              </a:rPr>
            </a:br>
            <a:r>
              <a:rPr lang="zh-CN" altLang="zh-CN" sz="2400" b="1" smtClean="0">
                <a:latin typeface="+mn-ea"/>
                <a:cs typeface="+mn-ea"/>
                <a:sym typeface="+mn-ea"/>
              </a:rPr>
              <a:t>（五）遇国家法定长假时；</a:t>
            </a:r>
            <a:r>
              <a:rPr lang="en-US" altLang="zh-CN" sz="2400" b="1" smtClean="0">
                <a:latin typeface="+mn-ea"/>
                <a:cs typeface="+mn-ea"/>
                <a:sym typeface="+mn-ea"/>
              </a:rPr>
              <a:t/>
            </a:r>
            <a:br>
              <a:rPr lang="en-US" altLang="zh-CN" sz="2400" b="1" smtClean="0">
                <a:latin typeface="+mn-ea"/>
                <a:cs typeface="+mn-ea"/>
                <a:sym typeface="+mn-ea"/>
              </a:rPr>
            </a:br>
            <a:r>
              <a:rPr lang="zh-CN" altLang="zh-CN" sz="2400" b="1" smtClean="0">
                <a:latin typeface="+mn-ea"/>
                <a:cs typeface="+mn-ea"/>
                <a:sym typeface="+mn-ea"/>
              </a:rPr>
              <a:t>（六）交易所认为市场风险明显增大时；</a:t>
            </a:r>
            <a:r>
              <a:rPr lang="en-US" altLang="zh-CN" sz="2400" b="1" smtClean="0">
                <a:latin typeface="+mn-ea"/>
                <a:cs typeface="+mn-ea"/>
                <a:sym typeface="+mn-ea"/>
              </a:rPr>
              <a:t/>
            </a:r>
            <a:br>
              <a:rPr lang="en-US" altLang="zh-CN" sz="2400" b="1" smtClean="0">
                <a:latin typeface="+mn-ea"/>
                <a:cs typeface="+mn-ea"/>
                <a:sym typeface="+mn-ea"/>
              </a:rPr>
            </a:br>
            <a:r>
              <a:rPr lang="zh-CN" altLang="zh-CN" sz="2400" b="1" smtClean="0">
                <a:latin typeface="+mn-ea"/>
                <a:cs typeface="+mn-ea"/>
                <a:sym typeface="+mn-ea"/>
              </a:rPr>
              <a:t>（七）交易所认为必要的其他情况。</a:t>
            </a:r>
            <a:endParaRPr lang="zh-CN" altLang="en-US" sz="2400">
              <a:latin typeface="+mn-ea"/>
              <a:cs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33120" y="524510"/>
            <a:ext cx="5250815" cy="705485"/>
          </a:xfrm>
        </p:spPr>
        <p:txBody>
          <a:bodyPr>
            <a:normAutofit/>
          </a:bodyPr>
          <a:lstStyle/>
          <a:p>
            <a:r>
              <a:rPr lang="zh-CN" altLang="en-US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保 证 金 调 整 制 度</a:t>
            </a:r>
            <a:endParaRPr lang="zh-CN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1049655" y="4927600"/>
            <a:ext cx="4109720" cy="920115"/>
          </a:xfrm>
          <a:prstGeom prst="roundRect">
            <a:avLst>
              <a:gd name="adj" fmla="val 50000"/>
            </a:avLst>
          </a:prstGeom>
          <a:solidFill>
            <a:srgbClr val="4E68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rPr>
              <a:t>结算风控部：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rPr>
              <a:t>0351-8689805  8689802  8689037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hqprint"/>
          <a:srcRect/>
          <a:stretch>
            <a:fillRect/>
          </a:stretch>
        </p:blipFill>
        <p:spPr>
          <a:xfrm>
            <a:off x="3785707" y="1"/>
            <a:ext cx="8406293" cy="501445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25513" y="3885296"/>
            <a:ext cx="5549816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400" b="1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hqprint"/>
          <a:srcRect/>
          <a:stretch>
            <a:fillRect/>
          </a:stretch>
        </p:blipFill>
        <p:spPr>
          <a:xfrm>
            <a:off x="4933950" y="2651515"/>
            <a:ext cx="7258049" cy="42064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 cstate="hqprint"/>
          <a:srcRect/>
          <a:stretch>
            <a:fillRect/>
          </a:stretch>
        </p:blipFill>
        <p:spPr>
          <a:xfrm>
            <a:off x="0" y="0"/>
            <a:ext cx="2076450" cy="23160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445760" y="1311802"/>
            <a:ext cx="130048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9600" dirty="0" smtClean="0">
                <a:solidFill>
                  <a:srgbClr val="4E68A2"/>
                </a:solidFill>
                <a:latin typeface="Impact" panose="020B0806030902050204" pitchFamily="34" charset="0"/>
              </a:rPr>
              <a:t>01</a:t>
            </a:r>
            <a:endParaRPr lang="zh-CN" altLang="en-US" sz="9600" dirty="0">
              <a:solidFill>
                <a:srgbClr val="4E68A2"/>
              </a:solidFill>
              <a:latin typeface="Impact" panose="020B080603090205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52701" y="2886572"/>
            <a:ext cx="7086598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什 么 是 保 证 金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36320" y="653415"/>
            <a:ext cx="29013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pc="3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rPr>
              <a:t>保 证 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61645" y="1450975"/>
            <a:ext cx="5324475" cy="4615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2800" b="1"/>
              <a:t>期货交易实行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sym typeface="+mn-ea"/>
              </a:rPr>
              <a:t>保证金制度</a:t>
            </a:r>
            <a:r>
              <a:rPr lang="zh-CN" altLang="en-US" sz="2800"/>
              <a:t>。</a:t>
            </a: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+mn-ea"/>
                <a:sym typeface="+mn-ea"/>
              </a:rPr>
              <a:t>保证金制度也叫杠杆交易</a:t>
            </a:r>
            <a:r>
              <a:rPr lang="zh-CN" altLang="en-US" sz="2800" b="1" dirty="0">
                <a:latin typeface="+mn-ea"/>
                <a:sym typeface="+mn-ea"/>
              </a:rPr>
              <a:t>，顾名思义，就是</a:t>
            </a:r>
            <a:r>
              <a:rPr lang="zh-CN" altLang="en-US" sz="2800" b="1" dirty="0" smtClean="0">
                <a:latin typeface="+mn-ea"/>
                <a:sym typeface="+mn-ea"/>
              </a:rPr>
              <a:t>利用小额的资金来</a:t>
            </a:r>
            <a:r>
              <a:rPr lang="zh-CN" altLang="en-US" sz="2800" b="1" dirty="0">
                <a:latin typeface="+mn-ea"/>
                <a:sym typeface="+mn-ea"/>
              </a:rPr>
              <a:t>进行数倍于原始</a:t>
            </a:r>
            <a:r>
              <a:rPr lang="zh-CN" altLang="en-US" sz="2800" b="1" dirty="0" smtClean="0">
                <a:latin typeface="+mn-ea"/>
                <a:sym typeface="+mn-ea"/>
                <a:hlinkClick r:id="rId2"/>
              </a:rPr>
              <a:t>金额</a:t>
            </a:r>
            <a:r>
              <a:rPr lang="zh-CN" altLang="en-US" sz="2800" b="1" dirty="0" smtClean="0">
                <a:latin typeface="+mn-ea"/>
                <a:sym typeface="+mn-ea"/>
              </a:rPr>
              <a:t>的投资</a:t>
            </a:r>
            <a:r>
              <a:rPr lang="zh-CN" altLang="en-US" sz="2800" b="1" dirty="0">
                <a:latin typeface="+mn-ea"/>
                <a:sym typeface="+mn-ea"/>
              </a:rPr>
              <a:t>，</a:t>
            </a:r>
            <a:r>
              <a:rPr lang="zh-CN" altLang="en-US" sz="2800" b="1" dirty="0" smtClean="0">
                <a:latin typeface="+mn-ea"/>
                <a:sym typeface="+mn-ea"/>
              </a:rPr>
              <a:t>以</a:t>
            </a:r>
            <a:r>
              <a:rPr lang="zh-CN" altLang="en-US" sz="2800" b="1" dirty="0">
                <a:latin typeface="+mn-ea"/>
                <a:sym typeface="+mn-ea"/>
              </a:rPr>
              <a:t>期望</a:t>
            </a:r>
            <a:r>
              <a:rPr lang="zh-CN" altLang="en-US" sz="2800" b="1" dirty="0" smtClean="0">
                <a:latin typeface="+mn-ea"/>
                <a:sym typeface="+mn-ea"/>
              </a:rPr>
              <a:t>获取相对</a:t>
            </a:r>
            <a:r>
              <a:rPr lang="zh-CN" altLang="en-US" sz="2800" b="1" dirty="0">
                <a:latin typeface="+mn-ea"/>
                <a:sym typeface="+mn-ea"/>
              </a:rPr>
              <a:t>投资标</a:t>
            </a:r>
            <a:r>
              <a:rPr lang="zh-CN" altLang="en-US" sz="2800" b="1" dirty="0" smtClean="0">
                <a:latin typeface="+mn-ea"/>
                <a:sym typeface="+mn-ea"/>
              </a:rPr>
              <a:t>的物波动的数倍收益率或亏损。</a:t>
            </a:r>
            <a:endParaRPr lang="en-US" altLang="zh-CN" sz="2800" dirty="0" smtClean="0">
              <a:latin typeface="华文新魏" pitchFamily="2" charset="-122"/>
              <a:ea typeface="华文新魏" pitchFamily="2" charset="-122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endParaRPr lang="zh-CN" altLang="en-US" sz="280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2100" y="1360170"/>
            <a:ext cx="4010025" cy="470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86790" y="608330"/>
            <a:ext cx="3037205" cy="705485"/>
          </a:xfrm>
        </p:spPr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r>
              <a:rPr>
                <a:ln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保 证 金</a:t>
            </a:r>
            <a:endParaRPr lang="zh-CN" altLang="en-US">
              <a:ln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5140" y="1558290"/>
            <a:ext cx="5593080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2800" b="1">
                <a:sym typeface="+mn-ea"/>
              </a:rPr>
              <a:t>在期货交易中，期货买方和卖方必须按照其所买卖期货合约价值的一定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比率</a:t>
            </a:r>
            <a:r>
              <a:rPr lang="zh-CN" altLang="en-US" sz="2800" b="1">
                <a:sym typeface="+mn-ea"/>
              </a:rPr>
              <a:t>缴纳资金，用于结算和保证履约。</a:t>
            </a:r>
            <a:endParaRPr lang="zh-CN" altLang="en-US" sz="2800" b="1"/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2800" b="1">
                <a:solidFill>
                  <a:schemeClr val="tx1"/>
                </a:solidFill>
                <a:sym typeface="+mn-ea"/>
              </a:rPr>
              <a:t>合约乘数</a:t>
            </a:r>
            <a:r>
              <a:rPr lang="zh-CN" altLang="en-US" sz="2800" b="1">
                <a:sym typeface="+mn-ea"/>
              </a:rPr>
              <a:t>：每手期货合约代表的标的物的数量。</a:t>
            </a:r>
            <a:endParaRPr lang="zh-CN" altLang="en-US" sz="2800" b="1"/>
          </a:p>
          <a:p>
            <a:endParaRPr lang="zh-CN" altLang="en-US" sz="2800" b="1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5375" y="991235"/>
            <a:ext cx="5436870" cy="55346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hqprint"/>
          <a:srcRect/>
          <a:stretch>
            <a:fillRect/>
          </a:stretch>
        </p:blipFill>
        <p:spPr>
          <a:xfrm>
            <a:off x="4933950" y="2651515"/>
            <a:ext cx="7258049" cy="42064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 cstate="hqprint"/>
          <a:srcRect/>
          <a:stretch>
            <a:fillRect/>
          </a:stretch>
        </p:blipFill>
        <p:spPr>
          <a:xfrm>
            <a:off x="0" y="0"/>
            <a:ext cx="2076450" cy="23160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371783" y="1311802"/>
            <a:ext cx="1448435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9600" dirty="0" smtClean="0">
                <a:solidFill>
                  <a:srgbClr val="4E68A2"/>
                </a:solidFill>
                <a:latin typeface="Impact" panose="020B0806030902050204" pitchFamily="34" charset="0"/>
              </a:rPr>
              <a:t>02</a:t>
            </a:r>
            <a:endParaRPr lang="zh-CN" altLang="en-US" sz="9600" dirty="0">
              <a:solidFill>
                <a:srgbClr val="4E68A2"/>
              </a:solidFill>
              <a:latin typeface="Impact" panose="020B080603090205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53336" y="2880222"/>
            <a:ext cx="7086598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保 证 金 的 计 算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33120" y="524510"/>
            <a:ext cx="5250815" cy="705485"/>
          </a:xfrm>
        </p:spPr>
        <p:txBody>
          <a:bodyPr>
            <a:normAutofit/>
          </a:bodyPr>
          <a:lstStyle/>
          <a:p>
            <a:pPr algn="l">
              <a:buClrTx/>
              <a:buSzTx/>
              <a:buFontTx/>
            </a:pPr>
            <a:r>
              <a:rPr lang="zh-CN" altLang="en-US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保 证 金 计 算 公 式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95045" y="1645285"/>
            <a:ext cx="94583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Wingdings" panose="05000000000000000000" charset="0"/>
              <a:buChar char="u"/>
            </a:pPr>
            <a:r>
              <a:rPr lang="zh-CN" altLang="zh-CN" sz="2800" b="1" dirty="0" smtClean="0">
                <a:latin typeface="+mn-ea"/>
                <a:cs typeface="+mn-ea"/>
                <a:sym typeface="+mn-ea"/>
              </a:rPr>
              <a:t>期货老仓的保证金=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结算价</a:t>
            </a:r>
            <a:r>
              <a:rPr lang="zh-CN" altLang="zh-CN" sz="2800" b="1" dirty="0" smtClean="0">
                <a:latin typeface="+mn-ea"/>
                <a:cs typeface="+mn-ea"/>
                <a:sym typeface="+mn-ea"/>
              </a:rPr>
              <a:t>×合约乘数×保证金率×手数</a:t>
            </a:r>
            <a:endParaRPr lang="zh-CN" altLang="zh-CN" sz="2800" b="1" dirty="0" smtClean="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95680" y="2675890"/>
            <a:ext cx="965390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Wingdings" panose="05000000000000000000" charset="0"/>
              <a:buChar char="u"/>
            </a:pPr>
            <a:r>
              <a:rPr lang="zh-CN" altLang="zh-CN" sz="2800" b="1" dirty="0" smtClean="0">
                <a:latin typeface="+mn-ea"/>
                <a:cs typeface="+mn-ea"/>
                <a:sym typeface="+mn-ea"/>
              </a:rPr>
              <a:t>期货新仓的保证金</a:t>
            </a:r>
            <a:r>
              <a:rPr lang="en-US" altLang="zh-CN" sz="2800" b="1" dirty="0" smtClean="0">
                <a:latin typeface="+mn-ea"/>
                <a:cs typeface="+mn-ea"/>
                <a:sym typeface="+mn-ea"/>
              </a:rPr>
              <a:t>=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成交价</a:t>
            </a:r>
            <a:r>
              <a:rPr lang="zh-CN" altLang="zh-CN" sz="2800" b="1" dirty="0" smtClean="0">
                <a:latin typeface="+mn-ea"/>
                <a:cs typeface="+mn-ea"/>
                <a:sym typeface="+mn-ea"/>
              </a:rPr>
              <a:t>×合约乘数×保证金率×手数</a:t>
            </a:r>
            <a:endParaRPr lang="zh-CN" altLang="en-US" sz="2800" dirty="0">
              <a:latin typeface="+mn-ea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95045" y="3666490"/>
            <a:ext cx="915733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Wingdings" panose="05000000000000000000" charset="0"/>
              <a:buChar char="u"/>
            </a:pPr>
            <a:r>
              <a:rPr lang="zh-CN" altLang="zh-CN" sz="2800" b="1" dirty="0" smtClean="0">
                <a:cs typeface="华文新魏" pitchFamily="2" charset="-122"/>
                <a:sym typeface="+mn-ea"/>
              </a:rPr>
              <a:t>冻结保证金=</a:t>
            </a:r>
            <a:r>
              <a:rPr lang="zh-CN" altLang="zh-CN" sz="2800" b="1" dirty="0" smtClean="0">
                <a:solidFill>
                  <a:srgbClr val="FF0000"/>
                </a:solidFill>
                <a:cs typeface="华文新魏" pitchFamily="2" charset="-122"/>
                <a:sym typeface="+mn-ea"/>
              </a:rPr>
              <a:t>委托价格</a:t>
            </a:r>
            <a:r>
              <a:rPr lang="zh-CN" altLang="zh-CN" sz="2800" b="1" dirty="0" smtClean="0">
                <a:cs typeface="华文新魏" pitchFamily="2" charset="-122"/>
                <a:sym typeface="+mn-ea"/>
              </a:rPr>
              <a:t>×合约乘数×保证金比例×手数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文本框 6"/>
          <p:cNvSpPr txBox="1"/>
          <p:nvPr/>
        </p:nvSpPr>
        <p:spPr>
          <a:xfrm>
            <a:off x="682625" y="1353820"/>
            <a:ext cx="10038715" cy="203009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pitchFamily="34" charset="-122"/>
              </a:rPr>
              <a:t>例：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</a:rPr>
              <a:t>某客户以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成交价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3900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买入开仓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rb2105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</a:rPr>
              <a:t>合约</a:t>
            </a:r>
            <a:r>
              <a:rPr lang="en-US" altLang="zh-CN" sz="2800" dirty="0"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</a:rPr>
              <a:t>手，当天未平仓，结算价是</a:t>
            </a:r>
            <a:r>
              <a:rPr lang="en-US" altLang="zh-CN" sz="2800" dirty="0">
                <a:latin typeface="Arial" panose="020B0604020202020204" pitchFamily="34" charset="0"/>
                <a:ea typeface="微软雅黑" panose="020B0503020204020204" pitchFamily="34" charset="-122"/>
              </a:rPr>
              <a:t>3950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</a:rPr>
              <a:t>元；（螺纹钢每手</a:t>
            </a:r>
            <a:r>
              <a:rPr lang="en-US" altLang="zh-CN" sz="2800" dirty="0">
                <a:latin typeface="Arial" panose="020B0604020202020204" pitchFamily="34" charset="0"/>
                <a:ea typeface="微软雅黑" panose="020B0503020204020204" pitchFamily="34" charset="-122"/>
              </a:rPr>
              <a:t>10 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</a:rPr>
              <a:t>吨，保证金比例</a:t>
            </a:r>
            <a:r>
              <a:rPr lang="en-US" altLang="zh-CN" sz="2800" dirty="0">
                <a:latin typeface="Arial" panose="020B0604020202020204" pitchFamily="34" charset="0"/>
                <a:ea typeface="微软雅黑" panose="020B0503020204020204" pitchFamily="34" charset="-122"/>
              </a:rPr>
              <a:t>12%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</a:rPr>
              <a:t>），保证金收取如下：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33120" y="524510"/>
            <a:ext cx="5250815" cy="705485"/>
          </a:xfrm>
        </p:spPr>
        <p:txBody>
          <a:bodyPr>
            <a:normAutofit/>
          </a:bodyPr>
          <a:lstStyle/>
          <a:p>
            <a:r>
              <a:rPr lang="zh-CN" altLang="en-US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保 证 金 计 算 </a:t>
            </a:r>
            <a:endParaRPr lang="zh-CN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sym typeface="+mn-ea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749935" y="3586480"/>
          <a:ext cx="8699500" cy="2056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5325"/>
                <a:gridCol w="4194175"/>
              </a:tblGrid>
              <a:tr h="1028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1"/>
                        <a:t>盘中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1"/>
                        <a:t>结算</a:t>
                      </a:r>
                    </a:p>
                  </a:txBody>
                  <a:tcPr anchor="ctr"/>
                </a:tc>
              </a:tr>
              <a:tr h="1028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2000" b="1"/>
                        <a:t>3900*10*12%*3=14040</a:t>
                      </a:r>
                      <a:r>
                        <a:rPr lang="zh-CN" altLang="en-US" sz="2000" b="1"/>
                        <a:t>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2000" b="1"/>
                        <a:t>3950*10*12%*3=14220</a:t>
                      </a:r>
                      <a:r>
                        <a:rPr lang="zh-CN" altLang="en-US" sz="2000" b="1"/>
                        <a:t>元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文本框 6"/>
          <p:cNvSpPr txBox="1"/>
          <p:nvPr/>
        </p:nvSpPr>
        <p:spPr>
          <a:xfrm>
            <a:off x="682625" y="1353820"/>
            <a:ext cx="10038715" cy="203009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pitchFamily="34" charset="-122"/>
              </a:rPr>
              <a:t>例：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</a:rPr>
              <a:t>某客户以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2590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的委托价买入开仓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手玉米，并成交，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以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2550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的委托价买入开仓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手玉米，盘中未成交。当天结算价为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2610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；（玉米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每手</a:t>
            </a:r>
            <a:r>
              <a:rPr lang="en-US" altLang="zh-CN" sz="2800" dirty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10 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吨，保证金比例</a:t>
            </a:r>
            <a:r>
              <a:rPr lang="en-US" altLang="zh-CN" sz="2800" dirty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8%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），保证金收取如下：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33120" y="524510"/>
            <a:ext cx="5250815" cy="705485"/>
          </a:xfrm>
        </p:spPr>
        <p:txBody>
          <a:bodyPr>
            <a:normAutofit/>
          </a:bodyPr>
          <a:lstStyle/>
          <a:p>
            <a:r>
              <a:rPr lang="zh-CN" altLang="en-US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保 证 金 计 算 </a:t>
            </a: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749935" y="3586480"/>
          <a:ext cx="9932035" cy="2056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0"/>
                <a:gridCol w="4788535"/>
              </a:tblGrid>
              <a:tr h="1028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1" dirty="0"/>
                        <a:t>盘中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1"/>
                        <a:t>结算</a:t>
                      </a:r>
                    </a:p>
                  </a:txBody>
                  <a:tcPr anchor="ctr"/>
                </a:tc>
              </a:tr>
              <a:tr h="1028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2000" b="1" dirty="0"/>
                        <a:t>2590*10*8%*2+2550*10*8%*2=8224</a:t>
                      </a:r>
                      <a:r>
                        <a:rPr lang="zh-CN" altLang="en-US" sz="2000" b="1" dirty="0"/>
                        <a:t>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2000" b="1" dirty="0"/>
                        <a:t>2610*10*8%*2=4176</a:t>
                      </a:r>
                      <a:r>
                        <a:rPr lang="zh-CN" altLang="en-US" sz="2000" b="1" dirty="0"/>
                        <a:t>元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hqprint"/>
          <a:srcRect/>
          <a:stretch>
            <a:fillRect/>
          </a:stretch>
        </p:blipFill>
        <p:spPr>
          <a:xfrm>
            <a:off x="4933950" y="2651515"/>
            <a:ext cx="7258049" cy="42064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 cstate="hqprint"/>
          <a:srcRect/>
          <a:stretch>
            <a:fillRect/>
          </a:stretch>
        </p:blipFill>
        <p:spPr>
          <a:xfrm>
            <a:off x="0" y="0"/>
            <a:ext cx="2076450" cy="23160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354638" y="1311802"/>
            <a:ext cx="1482725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9600" dirty="0" smtClean="0">
                <a:solidFill>
                  <a:srgbClr val="4E68A2"/>
                </a:solidFill>
                <a:latin typeface="Impact" panose="020B0806030902050204" pitchFamily="34" charset="0"/>
              </a:rPr>
              <a:t>03</a:t>
            </a:r>
            <a:endParaRPr lang="zh-CN" altLang="en-US" sz="9600" dirty="0">
              <a:solidFill>
                <a:srgbClr val="4E68A2"/>
              </a:solidFill>
              <a:latin typeface="Impact" panose="020B080603090205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40941" y="2880222"/>
            <a:ext cx="7086598" cy="7683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保 证 金 的 调 整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eb5e08d-1ca9-4404-8c44-ca056f86bf75}"/>
  <p:tag name="TABLE_ENDDRAG_ORIGIN_RECT" val="685*161"/>
  <p:tag name="TABLE_ENDDRAG_RECT" val="59*282*685*16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eb5e08d-1ca9-4404-8c44-ca056f86bf75}"/>
  <p:tag name="TABLE_ENDDRAG_ORIGIN_RECT" val="782*161"/>
  <p:tag name="TABLE_ENDDRAG_RECT" val="59*282*782*1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363</Words>
  <Application>WPS 演示</Application>
  <PresentationFormat>自定义</PresentationFormat>
  <Paragraphs>39</Paragraphs>
  <Slides>11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主题​​</vt:lpstr>
      <vt:lpstr>幻灯片 1</vt:lpstr>
      <vt:lpstr>幻灯片 2</vt:lpstr>
      <vt:lpstr>幻灯片 3</vt:lpstr>
      <vt:lpstr>保 证 金</vt:lpstr>
      <vt:lpstr>幻灯片 5</vt:lpstr>
      <vt:lpstr>保 证 金 计 算 公 式</vt:lpstr>
      <vt:lpstr>保 证 金 计 算 </vt:lpstr>
      <vt:lpstr>保 证 金 计 算 </vt:lpstr>
      <vt:lpstr>幻灯片 9</vt:lpstr>
      <vt:lpstr>保 证 金 调 整 制 度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PC</cp:lastModifiedBy>
  <cp:revision>184</cp:revision>
  <dcterms:created xsi:type="dcterms:W3CDTF">2019-06-19T02:08:00Z</dcterms:created>
  <dcterms:modified xsi:type="dcterms:W3CDTF">2020-11-25T08:12:19Z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